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03" r:id="rId3"/>
    <p:sldId id="322" r:id="rId4"/>
    <p:sldId id="312" r:id="rId5"/>
    <p:sldId id="308" r:id="rId6"/>
    <p:sldId id="316" r:id="rId7"/>
    <p:sldId id="309" r:id="rId8"/>
    <p:sldId id="310" r:id="rId9"/>
    <p:sldId id="311" r:id="rId10"/>
    <p:sldId id="313" r:id="rId11"/>
    <p:sldId id="314" r:id="rId12"/>
    <p:sldId id="315" r:id="rId13"/>
    <p:sldId id="317" r:id="rId14"/>
    <p:sldId id="318" r:id="rId15"/>
    <p:sldId id="319" r:id="rId16"/>
    <p:sldId id="320" r:id="rId17"/>
    <p:sldId id="324"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0" autoAdjust="0"/>
    <p:restoredTop sz="94660"/>
  </p:normalViewPr>
  <p:slideViewPr>
    <p:cSldViewPr snapToGrid="0">
      <p:cViewPr varScale="1">
        <p:scale>
          <a:sx n="69" d="100"/>
          <a:sy n="69" d="100"/>
        </p:scale>
        <p:origin x="72" y="5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DDA7A-DC43-41F0-9D17-233DB42AC1A7}" type="datetimeFigureOut">
              <a:rPr lang="en-US" smtClean="0"/>
              <a:t>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B4E4C-1864-4CA1-84F5-EE0AE4C8FE96}" type="slidenum">
              <a:rPr lang="en-US" smtClean="0"/>
              <a:t>‹#›</a:t>
            </a:fld>
            <a:endParaRPr lang="en-US" dirty="0"/>
          </a:p>
        </p:txBody>
      </p:sp>
    </p:spTree>
    <p:extLst>
      <p:ext uri="{BB962C8B-B14F-4D97-AF65-F5344CB8AC3E}">
        <p14:creationId xmlns:p14="http://schemas.microsoft.com/office/powerpoint/2010/main" val="156612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2</a:t>
            </a:fld>
            <a:endParaRPr lang="en-US" dirty="0"/>
          </a:p>
        </p:txBody>
      </p:sp>
    </p:spTree>
    <p:extLst>
      <p:ext uri="{BB962C8B-B14F-4D97-AF65-F5344CB8AC3E}">
        <p14:creationId xmlns:p14="http://schemas.microsoft.com/office/powerpoint/2010/main" val="17956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11</a:t>
            </a:fld>
            <a:endParaRPr lang="en-US" dirty="0"/>
          </a:p>
        </p:txBody>
      </p:sp>
    </p:spTree>
    <p:extLst>
      <p:ext uri="{BB962C8B-B14F-4D97-AF65-F5344CB8AC3E}">
        <p14:creationId xmlns:p14="http://schemas.microsoft.com/office/powerpoint/2010/main" val="24126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12</a:t>
            </a:fld>
            <a:endParaRPr lang="en-US" dirty="0"/>
          </a:p>
        </p:txBody>
      </p:sp>
    </p:spTree>
    <p:extLst>
      <p:ext uri="{BB962C8B-B14F-4D97-AF65-F5344CB8AC3E}">
        <p14:creationId xmlns:p14="http://schemas.microsoft.com/office/powerpoint/2010/main" val="420394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13</a:t>
            </a:fld>
            <a:endParaRPr lang="en-US" dirty="0"/>
          </a:p>
        </p:txBody>
      </p:sp>
    </p:spTree>
    <p:extLst>
      <p:ext uri="{BB962C8B-B14F-4D97-AF65-F5344CB8AC3E}">
        <p14:creationId xmlns:p14="http://schemas.microsoft.com/office/powerpoint/2010/main" val="416458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14</a:t>
            </a:fld>
            <a:endParaRPr lang="en-US" dirty="0"/>
          </a:p>
        </p:txBody>
      </p:sp>
    </p:spTree>
    <p:extLst>
      <p:ext uri="{BB962C8B-B14F-4D97-AF65-F5344CB8AC3E}">
        <p14:creationId xmlns:p14="http://schemas.microsoft.com/office/powerpoint/2010/main" val="392459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15</a:t>
            </a:fld>
            <a:endParaRPr lang="en-US" dirty="0"/>
          </a:p>
        </p:txBody>
      </p:sp>
    </p:spTree>
    <p:extLst>
      <p:ext uri="{BB962C8B-B14F-4D97-AF65-F5344CB8AC3E}">
        <p14:creationId xmlns:p14="http://schemas.microsoft.com/office/powerpoint/2010/main" val="260000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16</a:t>
            </a:fld>
            <a:endParaRPr lang="en-US" dirty="0"/>
          </a:p>
        </p:txBody>
      </p:sp>
    </p:spTree>
    <p:extLst>
      <p:ext uri="{BB962C8B-B14F-4D97-AF65-F5344CB8AC3E}">
        <p14:creationId xmlns:p14="http://schemas.microsoft.com/office/powerpoint/2010/main" val="175181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17</a:t>
            </a:fld>
            <a:endParaRPr lang="en-US" dirty="0"/>
          </a:p>
        </p:txBody>
      </p:sp>
    </p:spTree>
    <p:extLst>
      <p:ext uri="{BB962C8B-B14F-4D97-AF65-F5344CB8AC3E}">
        <p14:creationId xmlns:p14="http://schemas.microsoft.com/office/powerpoint/2010/main" val="76789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18</a:t>
            </a:fld>
            <a:endParaRPr lang="en-US" dirty="0"/>
          </a:p>
        </p:txBody>
      </p:sp>
    </p:spTree>
    <p:extLst>
      <p:ext uri="{BB962C8B-B14F-4D97-AF65-F5344CB8AC3E}">
        <p14:creationId xmlns:p14="http://schemas.microsoft.com/office/powerpoint/2010/main" val="116027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3</a:t>
            </a:fld>
            <a:endParaRPr lang="en-US" dirty="0"/>
          </a:p>
        </p:txBody>
      </p:sp>
    </p:spTree>
    <p:extLst>
      <p:ext uri="{BB962C8B-B14F-4D97-AF65-F5344CB8AC3E}">
        <p14:creationId xmlns:p14="http://schemas.microsoft.com/office/powerpoint/2010/main" val="303504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4</a:t>
            </a:fld>
            <a:endParaRPr lang="en-US" dirty="0"/>
          </a:p>
        </p:txBody>
      </p:sp>
    </p:spTree>
    <p:extLst>
      <p:ext uri="{BB962C8B-B14F-4D97-AF65-F5344CB8AC3E}">
        <p14:creationId xmlns:p14="http://schemas.microsoft.com/office/powerpoint/2010/main" val="58990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5</a:t>
            </a:fld>
            <a:endParaRPr lang="en-US" dirty="0"/>
          </a:p>
        </p:txBody>
      </p:sp>
    </p:spTree>
    <p:extLst>
      <p:ext uri="{BB962C8B-B14F-4D97-AF65-F5344CB8AC3E}">
        <p14:creationId xmlns:p14="http://schemas.microsoft.com/office/powerpoint/2010/main" val="175138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6</a:t>
            </a:fld>
            <a:endParaRPr lang="en-US" dirty="0"/>
          </a:p>
        </p:txBody>
      </p:sp>
    </p:spTree>
    <p:extLst>
      <p:ext uri="{BB962C8B-B14F-4D97-AF65-F5344CB8AC3E}">
        <p14:creationId xmlns:p14="http://schemas.microsoft.com/office/powerpoint/2010/main" val="226385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7</a:t>
            </a:fld>
            <a:endParaRPr lang="en-US" dirty="0"/>
          </a:p>
        </p:txBody>
      </p:sp>
    </p:spTree>
    <p:extLst>
      <p:ext uri="{BB962C8B-B14F-4D97-AF65-F5344CB8AC3E}">
        <p14:creationId xmlns:p14="http://schemas.microsoft.com/office/powerpoint/2010/main" val="424356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8</a:t>
            </a:fld>
            <a:endParaRPr lang="en-US" dirty="0"/>
          </a:p>
        </p:txBody>
      </p:sp>
    </p:spTree>
    <p:extLst>
      <p:ext uri="{BB962C8B-B14F-4D97-AF65-F5344CB8AC3E}">
        <p14:creationId xmlns:p14="http://schemas.microsoft.com/office/powerpoint/2010/main" val="302319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9</a:t>
            </a:fld>
            <a:endParaRPr lang="en-US" dirty="0"/>
          </a:p>
        </p:txBody>
      </p:sp>
    </p:spTree>
    <p:extLst>
      <p:ext uri="{BB962C8B-B14F-4D97-AF65-F5344CB8AC3E}">
        <p14:creationId xmlns:p14="http://schemas.microsoft.com/office/powerpoint/2010/main" val="332112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4E4C-1864-4CA1-84F5-EE0AE4C8FE96}" type="slidenum">
              <a:rPr lang="en-US" smtClean="0"/>
              <a:t>10</a:t>
            </a:fld>
            <a:endParaRPr lang="en-US" dirty="0"/>
          </a:p>
        </p:txBody>
      </p:sp>
    </p:spTree>
    <p:extLst>
      <p:ext uri="{BB962C8B-B14F-4D97-AF65-F5344CB8AC3E}">
        <p14:creationId xmlns:p14="http://schemas.microsoft.com/office/powerpoint/2010/main" val="88020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491451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13525"/>
            <a:ext cx="7315200" cy="515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886977"/>
            <a:ext cx="7315200" cy="37407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491088"/>
            <a:ext cx="7315200" cy="560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9"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1900902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8"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403473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8"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15768054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3649612"/>
            <a:ext cx="10363200" cy="1752600"/>
          </a:xfrm>
        </p:spPr>
        <p:txBody>
          <a:bodyPr/>
          <a:lstStyle>
            <a:lvl1pPr marL="0" indent="0" algn="l">
              <a:buNone/>
              <a:defRPr sz="2600">
                <a:solidFill>
                  <a:srgbClr val="41250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2601903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41250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231375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2514"/>
            <a:ext cx="10972800" cy="93200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9"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graphicFrame>
        <p:nvGraphicFramePr>
          <p:cNvPr id="8" name="Table 7"/>
          <p:cNvGraphicFramePr>
            <a:graphicFrameLocks noGrp="1"/>
          </p:cNvGraphicFramePr>
          <p:nvPr userDrawn="1">
            <p:extLst>
              <p:ext uri="{D42A27DB-BD31-4B8C-83A1-F6EECF244321}">
                <p14:modId xmlns:p14="http://schemas.microsoft.com/office/powerpoint/2010/main" val="716652924"/>
              </p:ext>
            </p:extLst>
          </p:nvPr>
        </p:nvGraphicFramePr>
        <p:xfrm>
          <a:off x="711200" y="974498"/>
          <a:ext cx="10972800" cy="370840"/>
        </p:xfrm>
        <a:graphic>
          <a:graphicData uri="http://schemas.openxmlformats.org/drawingml/2006/table">
            <a:tbl>
              <a:tblPr firstRow="1" bandRow="1">
                <a:tableStyleId>{5C22544A-7EE6-4342-B048-85BDC9FD1C3A}</a:tableStyleId>
              </a:tblPr>
              <a:tblGrid>
                <a:gridCol w="5638800"/>
                <a:gridCol w="5334000"/>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13767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22222"/>
            <a:ext cx="10972800" cy="882196"/>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11" name="Footer Placeholder 4"/>
          <p:cNvSpPr>
            <a:spLocks noGrp="1"/>
          </p:cNvSpPr>
          <p:nvPr>
            <p:ph type="ftr" sz="quarter" idx="1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485181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7"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00091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6"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37942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21073"/>
            <a:ext cx="4011084" cy="1344829"/>
          </a:xfrm>
        </p:spPr>
        <p:txBody>
          <a:bodyPr anchor="t" anchorCtr="0">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21073"/>
            <a:ext cx="6815667" cy="5105090"/>
          </a:xfrm>
        </p:spPr>
        <p:txBody>
          <a:bodyPr/>
          <a:lstStyle>
            <a:lvl1pPr>
              <a:defRPr sz="2600">
                <a:solidFill>
                  <a:srgbClr val="41250F"/>
                </a:solidFill>
              </a:defRPr>
            </a:lvl1pPr>
            <a:lvl2pPr>
              <a:defRPr sz="2400">
                <a:solidFill>
                  <a:srgbClr val="41250F"/>
                </a:solidFill>
              </a:defRPr>
            </a:lvl2pPr>
            <a:lvl3pPr>
              <a:defRPr sz="2200">
                <a:solidFill>
                  <a:srgbClr val="41250F"/>
                </a:solidFill>
              </a:defRPr>
            </a:lvl3pPr>
            <a:lvl4pPr>
              <a:defRPr sz="2000">
                <a:solidFill>
                  <a:srgbClr val="41250F"/>
                </a:solidFill>
              </a:defRPr>
            </a:lvl4pPr>
            <a:lvl5pPr>
              <a:defRPr sz="2000">
                <a:solidFill>
                  <a:srgbClr val="41250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453067"/>
            <a:ext cx="4011084" cy="3673097"/>
          </a:xfrm>
        </p:spPr>
        <p:txBody>
          <a:bodyPr/>
          <a:lstStyle>
            <a:lvl1pPr marL="0" indent="0">
              <a:buNone/>
              <a:defRPr sz="1400">
                <a:solidFill>
                  <a:srgbClr val="41250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57EADCEC-5DE6-164B-9EAD-13A3E52302D4}" type="slidenum">
              <a:rPr lang="en-US" smtClean="0">
                <a:solidFill>
                  <a:srgbClr val="9E7001">
                    <a:lumMod val="50000"/>
                  </a:srgbClr>
                </a:solidFill>
              </a:rPr>
              <a:pPr/>
              <a:t>‹#›</a:t>
            </a:fld>
            <a:endParaRPr lang="en-US" dirty="0">
              <a:solidFill>
                <a:srgbClr val="9E7001">
                  <a:lumMod val="50000"/>
                </a:srgbClr>
              </a:solidFill>
            </a:endParaRPr>
          </a:p>
        </p:txBody>
      </p:sp>
      <p:sp>
        <p:nvSpPr>
          <p:cNvPr id="9"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59710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59579"/>
            <a:ext cx="10972800" cy="94636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05939"/>
            <a:ext cx="10972800" cy="44202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pPr defTabSz="457200"/>
            <a:fld id="{57EADCEC-5DE6-164B-9EAD-13A3E52302D4}" type="slidenum">
              <a:rPr lang="en-US" smtClean="0">
                <a:solidFill>
                  <a:srgbClr val="9E7001">
                    <a:lumMod val="50000"/>
                  </a:srgbClr>
                </a:solidFill>
              </a:rPr>
              <a:pPr defTabSz="457200"/>
              <a:t>‹#›</a:t>
            </a:fld>
            <a:endParaRPr lang="en-US" dirty="0">
              <a:solidFill>
                <a:srgbClr val="9E7001">
                  <a:lumMod val="50000"/>
                </a:srgbClr>
              </a:solidFill>
            </a:endParaRPr>
          </a:p>
        </p:txBody>
      </p:sp>
      <p:sp>
        <p:nvSpPr>
          <p:cNvPr id="8" name="Footer Placeholder 4"/>
          <p:cNvSpPr>
            <a:spLocks noGrp="1"/>
          </p:cNvSpPr>
          <p:nvPr>
            <p:ph type="ftr" sz="quarter" idx="3"/>
          </p:nvPr>
        </p:nvSpPr>
        <p:spPr>
          <a:xfrm>
            <a:off x="4057701" y="6356351"/>
            <a:ext cx="4123564" cy="365125"/>
          </a:xfrm>
          <a:prstGeom prst="rect">
            <a:avLst/>
          </a:prstGeom>
        </p:spPr>
        <p:txBody>
          <a:bodyPr vert="horz" lIns="91440" tIns="45720" rIns="91440" bIns="45720" rtlCol="0" anchor="ctr" anchorCtr="0"/>
          <a:lstStyle>
            <a:lvl1pPr algn="ctr">
              <a:defRPr sz="1200">
                <a:solidFill>
                  <a:schemeClr val="accent6">
                    <a:lumMod val="50000"/>
                  </a:schemeClr>
                </a:solidFill>
              </a:defRPr>
            </a:lvl1pPr>
          </a:lstStyle>
          <a:p>
            <a:pPr defTabSz="457200"/>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3899174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457200" rtl="0" eaLnBrk="1" latinLnBrk="0" hangingPunct="1">
        <a:spcBef>
          <a:spcPct val="0"/>
        </a:spcBef>
        <a:buNone/>
        <a:defRPr sz="3800" b="0" i="0" kern="1200">
          <a:solidFill>
            <a:srgbClr val="8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1250F"/>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41250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1250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1250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1250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350336"/>
            <a:ext cx="10363200" cy="1681885"/>
          </a:xfrm>
        </p:spPr>
        <p:txBody>
          <a:bodyPr>
            <a:normAutofit/>
          </a:bodyPr>
          <a:lstStyle/>
          <a:p>
            <a:r>
              <a:rPr lang="en-US" dirty="0" smtClean="0">
                <a:solidFill>
                  <a:srgbClr val="002060"/>
                </a:solidFill>
              </a:rPr>
              <a:t>BYSY COMMUNITY outreach &amp; Service </a:t>
            </a:r>
            <a:br>
              <a:rPr lang="en-US" dirty="0" smtClean="0">
                <a:solidFill>
                  <a:srgbClr val="002060"/>
                </a:solidFill>
              </a:rPr>
            </a:br>
            <a:r>
              <a:rPr lang="en-US" sz="3300" dirty="0" smtClean="0">
                <a:solidFill>
                  <a:srgbClr val="002060"/>
                </a:solidFill>
                <a:latin typeface="+mn-lt"/>
              </a:rPr>
              <a:t>January 4, 2017</a:t>
            </a:r>
            <a:endParaRPr lang="en-US" sz="3300" dirty="0">
              <a:solidFill>
                <a:srgbClr val="002060"/>
              </a:solidFill>
              <a:latin typeface="+mn-lt"/>
            </a:endParaRPr>
          </a:p>
        </p:txBody>
      </p:sp>
      <p:sp>
        <p:nvSpPr>
          <p:cNvPr id="3" name="Text Placeholder 2"/>
          <p:cNvSpPr>
            <a:spLocks noGrp="1"/>
          </p:cNvSpPr>
          <p:nvPr>
            <p:ph type="body" idx="1"/>
          </p:nvPr>
        </p:nvSpPr>
        <p:spPr>
          <a:xfrm>
            <a:off x="963084" y="2906713"/>
            <a:ext cx="10363200" cy="1500187"/>
          </a:xfrm>
        </p:spPr>
        <p:txBody>
          <a:bodyPr>
            <a:normAutofit/>
          </a:bodyPr>
          <a:lstStyle/>
          <a:p>
            <a:r>
              <a:rPr lang="en-US" sz="3600" b="1" dirty="0" smtClean="0">
                <a:solidFill>
                  <a:srgbClr val="002060"/>
                </a:solidFill>
                <a:latin typeface="+mj-lt"/>
              </a:rPr>
              <a:t>MASTER SHA TAO HEALING CENTER, HONOLULU</a:t>
            </a:r>
            <a:endParaRPr lang="en-US" sz="3600" b="1" dirty="0">
              <a:latin typeface="+mj-lt"/>
            </a:endParaRPr>
          </a:p>
        </p:txBody>
      </p:sp>
      <p:sp>
        <p:nvSpPr>
          <p:cNvPr id="4" name="Footer Placeholder 3"/>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Tree>
    <p:extLst>
      <p:ext uri="{BB962C8B-B14F-4D97-AF65-F5344CB8AC3E}">
        <p14:creationId xmlns:p14="http://schemas.microsoft.com/office/powerpoint/2010/main" val="297641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Autofit/>
          </a:bodyPr>
          <a:lstStyle/>
          <a:p>
            <a:r>
              <a:rPr lang="en-US" sz="3400" dirty="0" smtClean="0">
                <a:solidFill>
                  <a:srgbClr val="002060"/>
                </a:solidFill>
              </a:rPr>
              <a:t>Others’ Spiritual Journeys Come First</a:t>
            </a:r>
            <a:endParaRPr lang="en-US" sz="3400"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10</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a:bodyPr>
          <a:lstStyle/>
          <a:p>
            <a:r>
              <a:rPr lang="en-US" sz="3100" dirty="0">
                <a:solidFill>
                  <a:srgbClr val="002060"/>
                </a:solidFill>
                <a:ea typeface="Calibri"/>
                <a:cs typeface="Calibri"/>
              </a:rPr>
              <a:t>Do whatever it will take to help them advance on their spiritual </a:t>
            </a:r>
            <a:r>
              <a:rPr lang="en-US" sz="3100" dirty="0" smtClean="0">
                <a:solidFill>
                  <a:srgbClr val="002060"/>
                </a:solidFill>
                <a:ea typeface="Calibri"/>
                <a:cs typeface="Calibri"/>
              </a:rPr>
              <a:t>journey</a:t>
            </a:r>
          </a:p>
          <a:p>
            <a:r>
              <a:rPr lang="en-US" sz="3100" dirty="0" smtClean="0">
                <a:solidFill>
                  <a:srgbClr val="002060"/>
                </a:solidFill>
                <a:ea typeface="Calibri"/>
                <a:cs typeface="Calibri"/>
              </a:rPr>
              <a:t>When </a:t>
            </a:r>
            <a:r>
              <a:rPr lang="en-US" sz="3100" dirty="0">
                <a:solidFill>
                  <a:srgbClr val="002060"/>
                </a:solidFill>
                <a:ea typeface="Calibri"/>
                <a:cs typeface="Calibri"/>
              </a:rPr>
              <a:t>students see that you care more about their spiritual journey than your own </a:t>
            </a:r>
            <a:r>
              <a:rPr lang="en-US" sz="3100" dirty="0" smtClean="0">
                <a:solidFill>
                  <a:srgbClr val="002060"/>
                </a:solidFill>
                <a:ea typeface="Calibri"/>
                <a:cs typeface="Calibri"/>
              </a:rPr>
              <a:t>journey, they </a:t>
            </a:r>
            <a:r>
              <a:rPr lang="en-US" sz="3100" dirty="0">
                <a:solidFill>
                  <a:srgbClr val="002060"/>
                </a:solidFill>
                <a:ea typeface="Calibri"/>
                <a:cs typeface="Calibri"/>
              </a:rPr>
              <a:t>will know they can trust their heart to you; then the real transformation can begin for them and for </a:t>
            </a:r>
            <a:r>
              <a:rPr lang="en-US" sz="3100" dirty="0">
                <a:solidFill>
                  <a:srgbClr val="002060"/>
                </a:solidFill>
                <a:ea typeface="Calibri"/>
                <a:cs typeface="Calibri"/>
              </a:rPr>
              <a:t>you </a:t>
            </a:r>
            <a:r>
              <a:rPr lang="en-US" sz="3100" dirty="0">
                <a:solidFill>
                  <a:srgbClr val="002060"/>
                </a:solidFill>
                <a:ea typeface="Calibri"/>
                <a:cs typeface="Calibri"/>
              </a:rPr>
              <a:t> </a:t>
            </a:r>
            <a:endParaRPr lang="en-US" sz="3100" dirty="0" smtClean="0">
              <a:solidFill>
                <a:srgbClr val="002060"/>
              </a:solidFill>
              <a:ea typeface="Calibri"/>
              <a:cs typeface="Calibri"/>
            </a:endParaRPr>
          </a:p>
          <a:p>
            <a:r>
              <a:rPr lang="en-US" sz="3200" dirty="0" smtClean="0">
                <a:solidFill>
                  <a:srgbClr val="002060"/>
                </a:solidFill>
              </a:rPr>
              <a:t>Follow Master Sha’s example </a:t>
            </a:r>
            <a:endParaRPr lang="en-US" sz="3200" dirty="0">
              <a:solidFill>
                <a:srgbClr val="002060"/>
              </a:solidFill>
            </a:endParaRPr>
          </a:p>
          <a:p>
            <a:endParaRPr lang="en-US" sz="3100" dirty="0">
              <a:solidFill>
                <a:srgbClr val="002060"/>
              </a:solidFill>
              <a:ea typeface="Calibri"/>
              <a:cs typeface="Calibri"/>
            </a:endParaRPr>
          </a:p>
        </p:txBody>
      </p:sp>
    </p:spTree>
    <p:extLst>
      <p:ext uri="{BB962C8B-B14F-4D97-AF65-F5344CB8AC3E}">
        <p14:creationId xmlns:p14="http://schemas.microsoft.com/office/powerpoint/2010/main" val="23700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sz="3600" dirty="0" smtClean="0">
                <a:solidFill>
                  <a:srgbClr val="002060"/>
                </a:solidFill>
                <a:ea typeface="Calibri"/>
                <a:cs typeface="Calibri"/>
              </a:rPr>
              <a:t>Loyal</a:t>
            </a:r>
            <a:r>
              <a:rPr lang="en-US" sz="3600" dirty="0">
                <a:solidFill>
                  <a:srgbClr val="002060"/>
                </a:solidFill>
                <a:ea typeface="Calibri"/>
                <a:cs typeface="Calibri"/>
              </a:rPr>
              <a:t>, </a:t>
            </a:r>
            <a:r>
              <a:rPr lang="en-US" sz="3600" dirty="0" smtClean="0">
                <a:solidFill>
                  <a:srgbClr val="002060"/>
                </a:solidFill>
                <a:ea typeface="Calibri"/>
                <a:cs typeface="Calibri"/>
              </a:rPr>
              <a:t>Committed, BYSY Team</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11</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fontScale="92500" lnSpcReduction="10000"/>
          </a:bodyPr>
          <a:lstStyle/>
          <a:p>
            <a:r>
              <a:rPr lang="en-US" sz="3400" dirty="0" smtClean="0">
                <a:solidFill>
                  <a:srgbClr val="002060"/>
                </a:solidFill>
                <a:ea typeface="Calibri"/>
                <a:cs typeface="Calibri"/>
              </a:rPr>
              <a:t>Want to attend </a:t>
            </a:r>
            <a:r>
              <a:rPr lang="en-US" sz="3400" dirty="0">
                <a:solidFill>
                  <a:srgbClr val="002060"/>
                </a:solidFill>
                <a:ea typeface="Calibri"/>
                <a:cs typeface="Calibri"/>
              </a:rPr>
              <a:t>every event, workshop, training, etc.</a:t>
            </a:r>
          </a:p>
          <a:p>
            <a:r>
              <a:rPr lang="en-US" sz="3400" dirty="0">
                <a:solidFill>
                  <a:srgbClr val="002060"/>
                </a:solidFill>
                <a:ea typeface="Calibri"/>
                <a:cs typeface="Calibri"/>
              </a:rPr>
              <a:t>Offer unconditional service as BYSY team </a:t>
            </a:r>
          </a:p>
          <a:p>
            <a:pPr lvl="1"/>
            <a:r>
              <a:rPr lang="en-US" sz="3000" dirty="0">
                <a:solidFill>
                  <a:srgbClr val="002060"/>
                </a:solidFill>
                <a:ea typeface="Calibri"/>
                <a:cs typeface="Calibri"/>
              </a:rPr>
              <a:t>Do anything to support you, Center, Master Sha, students </a:t>
            </a:r>
          </a:p>
          <a:p>
            <a:pPr lvl="2"/>
            <a:r>
              <a:rPr lang="en-US" sz="3200" dirty="0" smtClean="0">
                <a:solidFill>
                  <a:srgbClr val="002060"/>
                </a:solidFill>
              </a:rPr>
              <a:t>Lots of love, forgiveness, compassion &amp; light</a:t>
            </a:r>
          </a:p>
          <a:p>
            <a:pPr lvl="2"/>
            <a:r>
              <a:rPr lang="en-US" sz="3200" dirty="0" smtClean="0">
                <a:solidFill>
                  <a:srgbClr val="002060"/>
                </a:solidFill>
              </a:rPr>
              <a:t>Effortless, joyful, smooth, and powerful</a:t>
            </a:r>
          </a:p>
          <a:p>
            <a:pPr lvl="1"/>
            <a:r>
              <a:rPr lang="en-US" sz="3000" dirty="0">
                <a:solidFill>
                  <a:srgbClr val="002060"/>
                </a:solidFill>
                <a:ea typeface="Calibri"/>
                <a:cs typeface="Calibri"/>
              </a:rPr>
              <a:t>Tao Calligraphy Art Exhibit and Gift Shop is a good example of a project</a:t>
            </a:r>
          </a:p>
          <a:p>
            <a:pPr lvl="1"/>
            <a:r>
              <a:rPr lang="en-US" sz="3000" dirty="0" smtClean="0">
                <a:solidFill>
                  <a:srgbClr val="002060"/>
                </a:solidFill>
                <a:ea typeface="Calibri"/>
                <a:cs typeface="Calibri"/>
              </a:rPr>
              <a:t>Other service: clean </a:t>
            </a:r>
            <a:r>
              <a:rPr lang="en-US" sz="3000" dirty="0">
                <a:solidFill>
                  <a:srgbClr val="002060"/>
                </a:solidFill>
                <a:ea typeface="Calibri"/>
                <a:cs typeface="Calibri"/>
              </a:rPr>
              <a:t>bathrooms, take out trash, paint hall, </a:t>
            </a:r>
            <a:r>
              <a:rPr lang="en-US" sz="3000" dirty="0" smtClean="0">
                <a:solidFill>
                  <a:srgbClr val="002060"/>
                </a:solidFill>
                <a:ea typeface="Calibri"/>
                <a:cs typeface="Calibri"/>
              </a:rPr>
              <a:t>landscape, create flower </a:t>
            </a:r>
            <a:r>
              <a:rPr lang="en-US" sz="3000" dirty="0">
                <a:solidFill>
                  <a:srgbClr val="002060"/>
                </a:solidFill>
                <a:ea typeface="Calibri"/>
                <a:cs typeface="Calibri"/>
              </a:rPr>
              <a:t>arrangements, set up, tear down for events, </a:t>
            </a:r>
            <a:r>
              <a:rPr lang="en-US" sz="3000" dirty="0" smtClean="0">
                <a:solidFill>
                  <a:srgbClr val="002060"/>
                </a:solidFill>
                <a:ea typeface="Calibri"/>
                <a:cs typeface="Calibri"/>
              </a:rPr>
              <a:t>use POS</a:t>
            </a:r>
            <a:r>
              <a:rPr lang="en-US" sz="3000" dirty="0">
                <a:solidFill>
                  <a:srgbClr val="002060"/>
                </a:solidFill>
                <a:ea typeface="Calibri"/>
                <a:cs typeface="Calibri"/>
              </a:rPr>
              <a:t>, staff video cameras, support webcasts, </a:t>
            </a:r>
            <a:r>
              <a:rPr lang="en-US" sz="3000" dirty="0" smtClean="0">
                <a:solidFill>
                  <a:srgbClr val="002060"/>
                </a:solidFill>
                <a:ea typeface="Calibri"/>
                <a:cs typeface="Calibri"/>
              </a:rPr>
              <a:t>post </a:t>
            </a:r>
            <a:r>
              <a:rPr lang="en-US" sz="3000" dirty="0">
                <a:solidFill>
                  <a:srgbClr val="002060"/>
                </a:solidFill>
                <a:ea typeface="Calibri"/>
                <a:cs typeface="Calibri"/>
              </a:rPr>
              <a:t>flyers, </a:t>
            </a:r>
            <a:r>
              <a:rPr lang="en-US" sz="3000" dirty="0" smtClean="0">
                <a:solidFill>
                  <a:srgbClr val="002060"/>
                </a:solidFill>
                <a:ea typeface="Calibri"/>
                <a:cs typeface="Calibri"/>
              </a:rPr>
              <a:t>etc.</a:t>
            </a:r>
            <a:endParaRPr lang="en-US" sz="3000" dirty="0">
              <a:solidFill>
                <a:srgbClr val="002060"/>
              </a:solidFill>
              <a:ea typeface="Calibri"/>
              <a:cs typeface="Calibri"/>
            </a:endParaRPr>
          </a:p>
          <a:p>
            <a:pPr lvl="1"/>
            <a:r>
              <a:rPr lang="en-US" sz="3000" dirty="0">
                <a:solidFill>
                  <a:srgbClr val="002060"/>
                </a:solidFill>
                <a:ea typeface="Calibri"/>
                <a:cs typeface="Calibri"/>
              </a:rPr>
              <a:t>Travel anywhere to support the </a:t>
            </a:r>
            <a:r>
              <a:rPr lang="en-US" sz="3000" dirty="0" smtClean="0">
                <a:solidFill>
                  <a:srgbClr val="002060"/>
                </a:solidFill>
                <a:ea typeface="Calibri"/>
                <a:cs typeface="Calibri"/>
              </a:rPr>
              <a:t>Divine Channels</a:t>
            </a:r>
            <a:r>
              <a:rPr lang="en-US" sz="3000" dirty="0">
                <a:solidFill>
                  <a:srgbClr val="002060"/>
                </a:solidFill>
                <a:ea typeface="Calibri"/>
                <a:cs typeface="Calibri"/>
              </a:rPr>
              <a:t>, Center </a:t>
            </a:r>
            <a:r>
              <a:rPr lang="en-US" sz="3000" dirty="0" smtClean="0">
                <a:solidFill>
                  <a:srgbClr val="002060"/>
                </a:solidFill>
                <a:ea typeface="Calibri"/>
                <a:cs typeface="Calibri"/>
              </a:rPr>
              <a:t>&amp; </a:t>
            </a:r>
            <a:r>
              <a:rPr lang="en-US" sz="3000" dirty="0">
                <a:solidFill>
                  <a:srgbClr val="002060"/>
                </a:solidFill>
                <a:ea typeface="Calibri"/>
                <a:cs typeface="Calibri"/>
              </a:rPr>
              <a:t>Master Sha</a:t>
            </a:r>
          </a:p>
          <a:p>
            <a:r>
              <a:rPr lang="en-US" sz="3400" dirty="0">
                <a:solidFill>
                  <a:srgbClr val="002060"/>
                </a:solidFill>
                <a:ea typeface="Calibri"/>
                <a:cs typeface="Calibri"/>
              </a:rPr>
              <a:t>Welcome new students with open </a:t>
            </a:r>
            <a:r>
              <a:rPr lang="en-US" sz="3400" dirty="0" smtClean="0">
                <a:solidFill>
                  <a:srgbClr val="002060"/>
                </a:solidFill>
                <a:ea typeface="Calibri"/>
                <a:cs typeface="Calibri"/>
              </a:rPr>
              <a:t>arms, guide them with love</a:t>
            </a:r>
            <a:endParaRPr lang="en-US" sz="3400" dirty="0">
              <a:solidFill>
                <a:srgbClr val="002060"/>
              </a:solidFill>
              <a:ea typeface="Calibri"/>
              <a:cs typeface="Calibri"/>
            </a:endParaRPr>
          </a:p>
        </p:txBody>
      </p:sp>
    </p:spTree>
    <p:extLst>
      <p:ext uri="{BB962C8B-B14F-4D97-AF65-F5344CB8AC3E}">
        <p14:creationId xmlns:p14="http://schemas.microsoft.com/office/powerpoint/2010/main" val="4050519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BYSY Community Service</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12</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76412"/>
          </a:xfrm>
        </p:spPr>
        <p:txBody>
          <a:bodyPr>
            <a:normAutofit fontScale="62500" lnSpcReduction="20000"/>
          </a:bodyPr>
          <a:lstStyle/>
          <a:p>
            <a:r>
              <a:rPr lang="en-US" sz="4500" dirty="0" smtClean="0">
                <a:solidFill>
                  <a:srgbClr val="002060"/>
                </a:solidFill>
              </a:rPr>
              <a:t>Students </a:t>
            </a:r>
            <a:r>
              <a:rPr lang="en-US" sz="4500" dirty="0">
                <a:solidFill>
                  <a:srgbClr val="002060"/>
                </a:solidFill>
              </a:rPr>
              <a:t>with a passion connect with someone they know or do research to find organizations or programs</a:t>
            </a:r>
          </a:p>
          <a:p>
            <a:pPr lvl="1"/>
            <a:r>
              <a:rPr lang="en-US" sz="4000" dirty="0" smtClean="0">
                <a:solidFill>
                  <a:srgbClr val="002060"/>
                </a:solidFill>
              </a:rPr>
              <a:t>Veterans with PTSD</a:t>
            </a:r>
          </a:p>
          <a:p>
            <a:pPr lvl="2"/>
            <a:r>
              <a:rPr lang="en-US" sz="3200" dirty="0" smtClean="0">
                <a:solidFill>
                  <a:srgbClr val="002060"/>
                </a:solidFill>
              </a:rPr>
              <a:t>Rene Protacio leads LPH meditation at West Oahu Vet Center 1x/</a:t>
            </a:r>
            <a:r>
              <a:rPr lang="en-US" sz="3200" dirty="0" err="1" smtClean="0">
                <a:solidFill>
                  <a:srgbClr val="002060"/>
                </a:solidFill>
              </a:rPr>
              <a:t>wk</a:t>
            </a:r>
            <a:endParaRPr lang="en-US" sz="3200" dirty="0" smtClean="0">
              <a:solidFill>
                <a:srgbClr val="002060"/>
              </a:solidFill>
            </a:endParaRPr>
          </a:p>
          <a:p>
            <a:pPr lvl="2"/>
            <a:r>
              <a:rPr lang="en-US" sz="3200" dirty="0" smtClean="0">
                <a:solidFill>
                  <a:srgbClr val="002060"/>
                </a:solidFill>
              </a:rPr>
              <a:t>Shared </a:t>
            </a:r>
            <a:r>
              <a:rPr lang="en-US" sz="3200" dirty="0" err="1" smtClean="0">
                <a:solidFill>
                  <a:srgbClr val="002060"/>
                </a:solidFill>
              </a:rPr>
              <a:t>Weng</a:t>
            </a:r>
            <a:r>
              <a:rPr lang="en-US" sz="3200" dirty="0" smtClean="0">
                <a:solidFill>
                  <a:srgbClr val="002060"/>
                </a:solidFill>
              </a:rPr>
              <a:t> </a:t>
            </a:r>
            <a:r>
              <a:rPr lang="en-US" sz="3200" dirty="0" err="1" smtClean="0">
                <a:solidFill>
                  <a:srgbClr val="002060"/>
                </a:solidFill>
              </a:rPr>
              <a:t>Ar</a:t>
            </a:r>
            <a:r>
              <a:rPr lang="en-US" sz="3200" dirty="0" smtClean="0">
                <a:solidFill>
                  <a:srgbClr val="002060"/>
                </a:solidFill>
              </a:rPr>
              <a:t> Hong Meditation at three othe</a:t>
            </a:r>
            <a:r>
              <a:rPr lang="en-US" sz="3200" dirty="0">
                <a:solidFill>
                  <a:srgbClr val="002060"/>
                </a:solidFill>
              </a:rPr>
              <a:t>r</a:t>
            </a:r>
            <a:r>
              <a:rPr lang="en-US" sz="3200" dirty="0" smtClean="0">
                <a:solidFill>
                  <a:srgbClr val="002060"/>
                </a:solidFill>
              </a:rPr>
              <a:t> groups</a:t>
            </a:r>
          </a:p>
          <a:p>
            <a:pPr lvl="2"/>
            <a:r>
              <a:rPr lang="en-US" sz="3200" dirty="0" smtClean="0">
                <a:solidFill>
                  <a:srgbClr val="002060"/>
                </a:solidFill>
              </a:rPr>
              <a:t>Waiting for contact info for two active duty bases</a:t>
            </a:r>
          </a:p>
          <a:p>
            <a:pPr lvl="2"/>
            <a:r>
              <a:rPr lang="en-US" sz="3200" dirty="0" smtClean="0">
                <a:solidFill>
                  <a:srgbClr val="002060"/>
                </a:solidFill>
              </a:rPr>
              <a:t>Started a </a:t>
            </a:r>
            <a:r>
              <a:rPr lang="en-US" sz="3200" dirty="0" err="1" smtClean="0">
                <a:solidFill>
                  <a:srgbClr val="002060"/>
                </a:solidFill>
              </a:rPr>
              <a:t>Weng</a:t>
            </a:r>
            <a:r>
              <a:rPr lang="en-US" sz="3200" dirty="0" smtClean="0">
                <a:solidFill>
                  <a:srgbClr val="002060"/>
                </a:solidFill>
              </a:rPr>
              <a:t> </a:t>
            </a:r>
            <a:r>
              <a:rPr lang="en-US" sz="3200" dirty="0" err="1" smtClean="0">
                <a:solidFill>
                  <a:srgbClr val="002060"/>
                </a:solidFill>
              </a:rPr>
              <a:t>Ar</a:t>
            </a:r>
            <a:r>
              <a:rPr lang="en-US" sz="3200" dirty="0" smtClean="0">
                <a:solidFill>
                  <a:srgbClr val="002060"/>
                </a:solidFill>
              </a:rPr>
              <a:t> Hong Meditation at Veterans </a:t>
            </a:r>
            <a:r>
              <a:rPr lang="en-US" sz="3200" dirty="0">
                <a:solidFill>
                  <a:srgbClr val="002060"/>
                </a:solidFill>
              </a:rPr>
              <a:t>Treatment </a:t>
            </a:r>
            <a:r>
              <a:rPr lang="en-US" sz="3200" dirty="0" smtClean="0">
                <a:solidFill>
                  <a:srgbClr val="002060"/>
                </a:solidFill>
              </a:rPr>
              <a:t>Court, Honolulu's </a:t>
            </a:r>
            <a:r>
              <a:rPr lang="en-US" sz="3200" dirty="0">
                <a:solidFill>
                  <a:srgbClr val="002060"/>
                </a:solidFill>
              </a:rPr>
              <a:t>First Circuit Court </a:t>
            </a:r>
            <a:endParaRPr lang="en-US" sz="3200" dirty="0" smtClean="0">
              <a:solidFill>
                <a:srgbClr val="002060"/>
              </a:solidFill>
            </a:endParaRPr>
          </a:p>
          <a:p>
            <a:pPr lvl="2"/>
            <a:r>
              <a:rPr lang="en-US" sz="3200" dirty="0" smtClean="0">
                <a:solidFill>
                  <a:srgbClr val="002060"/>
                </a:solidFill>
              </a:rPr>
              <a:t>3-Person Committee is being formed; then will send Divine Orders to support the program </a:t>
            </a:r>
          </a:p>
          <a:p>
            <a:pPr lvl="1"/>
            <a:r>
              <a:rPr lang="en-US" sz="3600" dirty="0" smtClean="0">
                <a:solidFill>
                  <a:srgbClr val="002060"/>
                </a:solidFill>
              </a:rPr>
              <a:t>Prisons</a:t>
            </a:r>
          </a:p>
          <a:p>
            <a:pPr lvl="2"/>
            <a:r>
              <a:rPr lang="en-US" sz="3200" dirty="0">
                <a:solidFill>
                  <a:srgbClr val="002060"/>
                </a:solidFill>
              </a:rPr>
              <a:t>Elizabeth </a:t>
            </a:r>
            <a:r>
              <a:rPr lang="en-US" sz="3200" dirty="0" smtClean="0">
                <a:solidFill>
                  <a:srgbClr val="002060"/>
                </a:solidFill>
              </a:rPr>
              <a:t>Reveley introduced us to the director of L.A.P. (Life After Prison) a transition home for ex-felons in Hawaii – Not at this time. They want amore structured program.</a:t>
            </a:r>
          </a:p>
          <a:p>
            <a:pPr lvl="2"/>
            <a:r>
              <a:rPr lang="en-US" sz="3200" dirty="0" smtClean="0">
                <a:solidFill>
                  <a:srgbClr val="002060"/>
                </a:solidFill>
              </a:rPr>
              <a:t>Visit to </a:t>
            </a:r>
            <a:r>
              <a:rPr lang="en-US" sz="3200" dirty="0" err="1" smtClean="0">
                <a:solidFill>
                  <a:srgbClr val="002060"/>
                </a:solidFill>
              </a:rPr>
              <a:t>Hawala</a:t>
            </a:r>
            <a:r>
              <a:rPr lang="en-US" sz="3200" dirty="0" smtClean="0">
                <a:solidFill>
                  <a:srgbClr val="002060"/>
                </a:solidFill>
              </a:rPr>
              <a:t> Correctional Facility proposed for this week – Not at this time.</a:t>
            </a:r>
          </a:p>
          <a:p>
            <a:pPr lvl="2"/>
            <a:r>
              <a:rPr lang="en-US" sz="3200" dirty="0" smtClean="0">
                <a:solidFill>
                  <a:srgbClr val="002060"/>
                </a:solidFill>
              </a:rPr>
              <a:t>Arranging meetings with directors of two programs for young girls and women coming out of juvenile detention or prison</a:t>
            </a:r>
          </a:p>
          <a:p>
            <a:pPr lvl="2"/>
            <a:r>
              <a:rPr lang="en-US" sz="3200" dirty="0" smtClean="0">
                <a:solidFill>
                  <a:srgbClr val="002060"/>
                </a:solidFill>
              </a:rPr>
              <a:t>After Temple Leaders meet with program directors, SQJ Team can check Divine Guidance about forming committees and sending Divine Orders</a:t>
            </a:r>
          </a:p>
          <a:p>
            <a:pPr lvl="2"/>
            <a:endParaRPr lang="en-US" sz="3200" dirty="0" smtClean="0">
              <a:solidFill>
                <a:srgbClr val="002060"/>
              </a:solidFill>
            </a:endParaRPr>
          </a:p>
          <a:p>
            <a:pPr marL="457200" lvl="1" indent="0">
              <a:buNone/>
            </a:pPr>
            <a:endParaRPr lang="en-US" sz="3200" dirty="0">
              <a:solidFill>
                <a:srgbClr val="002060"/>
              </a:solidFill>
            </a:endParaRPr>
          </a:p>
        </p:txBody>
      </p:sp>
    </p:spTree>
    <p:extLst>
      <p:ext uri="{BB962C8B-B14F-4D97-AF65-F5344CB8AC3E}">
        <p14:creationId xmlns:p14="http://schemas.microsoft.com/office/powerpoint/2010/main" val="2692455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BYSY Community Service Continued</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13</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7999" y="1072161"/>
            <a:ext cx="11309927" cy="5634506"/>
          </a:xfrm>
        </p:spPr>
        <p:txBody>
          <a:bodyPr>
            <a:normAutofit fontScale="70000" lnSpcReduction="20000"/>
          </a:bodyPr>
          <a:lstStyle/>
          <a:p>
            <a:r>
              <a:rPr lang="en-US" sz="4000" dirty="0" smtClean="0">
                <a:solidFill>
                  <a:srgbClr val="002060"/>
                </a:solidFill>
              </a:rPr>
              <a:t>Students know someone or do research to find organizations or programs</a:t>
            </a:r>
          </a:p>
          <a:p>
            <a:pPr lvl="1"/>
            <a:r>
              <a:rPr lang="en-US" sz="3600" dirty="0" smtClean="0">
                <a:solidFill>
                  <a:srgbClr val="002060"/>
                </a:solidFill>
              </a:rPr>
              <a:t>Divine Healing Hands Healing Circle –</a:t>
            </a:r>
            <a:r>
              <a:rPr lang="en-US" sz="3600" dirty="0">
                <a:solidFill>
                  <a:srgbClr val="002060"/>
                </a:solidFill>
              </a:rPr>
              <a:t> </a:t>
            </a:r>
            <a:r>
              <a:rPr lang="en-US" sz="3600" dirty="0" smtClean="0">
                <a:solidFill>
                  <a:srgbClr val="002060"/>
                </a:solidFill>
              </a:rPr>
              <a:t>Life Threatening Condition (ALS)</a:t>
            </a:r>
            <a:endParaRPr lang="en-US" sz="3600" dirty="0">
              <a:solidFill>
                <a:srgbClr val="002060"/>
              </a:solidFill>
            </a:endParaRPr>
          </a:p>
          <a:p>
            <a:pPr lvl="2"/>
            <a:r>
              <a:rPr lang="en-US" sz="2900" dirty="0">
                <a:solidFill>
                  <a:srgbClr val="002060"/>
                </a:solidFill>
              </a:rPr>
              <a:t>Aakara Grace arranged a meeting with the founder of ALS </a:t>
            </a:r>
            <a:r>
              <a:rPr lang="en-US" sz="2900" dirty="0" err="1">
                <a:solidFill>
                  <a:srgbClr val="002060"/>
                </a:solidFill>
              </a:rPr>
              <a:t>Ohana</a:t>
            </a:r>
            <a:r>
              <a:rPr lang="en-US" sz="2900" dirty="0">
                <a:solidFill>
                  <a:srgbClr val="002060"/>
                </a:solidFill>
              </a:rPr>
              <a:t> Hawaii a </a:t>
            </a:r>
            <a:r>
              <a:rPr lang="en-US" sz="2900" dirty="0" smtClean="0">
                <a:solidFill>
                  <a:srgbClr val="002060"/>
                </a:solidFill>
              </a:rPr>
              <a:t>non-profit </a:t>
            </a:r>
            <a:r>
              <a:rPr lang="en-US" sz="2900" dirty="0">
                <a:solidFill>
                  <a:srgbClr val="002060"/>
                </a:solidFill>
              </a:rPr>
              <a:t>for those affected by ALS (Lou Gehrig's Disease) to talk about supporting </a:t>
            </a:r>
            <a:r>
              <a:rPr lang="en-US" sz="2900" dirty="0" smtClean="0">
                <a:solidFill>
                  <a:srgbClr val="002060"/>
                </a:solidFill>
              </a:rPr>
              <a:t>the members</a:t>
            </a:r>
            <a:endParaRPr lang="en-US" sz="2900" dirty="0">
              <a:solidFill>
                <a:srgbClr val="002060"/>
              </a:solidFill>
            </a:endParaRPr>
          </a:p>
          <a:p>
            <a:pPr lvl="2"/>
            <a:r>
              <a:rPr lang="en-US" sz="2900" dirty="0" smtClean="0">
                <a:solidFill>
                  <a:srgbClr val="002060"/>
                </a:solidFill>
              </a:rPr>
              <a:t>Founder will advise if the non-profit is planning a program for family members after the loved one transitions</a:t>
            </a:r>
          </a:p>
          <a:p>
            <a:pPr lvl="1"/>
            <a:r>
              <a:rPr lang="en-US" sz="3600" dirty="0" smtClean="0">
                <a:solidFill>
                  <a:srgbClr val="002060"/>
                </a:solidFill>
              </a:rPr>
              <a:t>Divine </a:t>
            </a:r>
            <a:r>
              <a:rPr lang="en-US" sz="3600" dirty="0">
                <a:solidFill>
                  <a:srgbClr val="002060"/>
                </a:solidFill>
              </a:rPr>
              <a:t>Healing Hands Healing Circle – </a:t>
            </a:r>
            <a:r>
              <a:rPr lang="en-US" sz="3600" dirty="0" smtClean="0">
                <a:solidFill>
                  <a:srgbClr val="002060"/>
                </a:solidFill>
              </a:rPr>
              <a:t>Life Threatening Condition (Cancer)</a:t>
            </a:r>
            <a:endParaRPr lang="en-US" sz="3600" dirty="0">
              <a:solidFill>
                <a:srgbClr val="002060"/>
              </a:solidFill>
            </a:endParaRPr>
          </a:p>
          <a:p>
            <a:pPr lvl="2"/>
            <a:r>
              <a:rPr lang="en-US" sz="2800" dirty="0" smtClean="0">
                <a:solidFill>
                  <a:srgbClr val="002060"/>
                </a:solidFill>
              </a:rPr>
              <a:t>Kawehi DeLacy arranged a meeting with assistant director of Hope Lodge, a residential home for people from neighbor islands who are receiving cancer treatment on Oahu</a:t>
            </a:r>
          </a:p>
          <a:p>
            <a:pPr lvl="2"/>
            <a:r>
              <a:rPr lang="en-US" sz="2800" dirty="0" smtClean="0">
                <a:solidFill>
                  <a:srgbClr val="002060"/>
                </a:solidFill>
              </a:rPr>
              <a:t>Need to write a formal proposal to the director of Hope Lodge to lead a Divine Healing Hands Healing Circle </a:t>
            </a:r>
          </a:p>
          <a:p>
            <a:pPr lvl="1"/>
            <a:r>
              <a:rPr lang="en-US" sz="3600" dirty="0">
                <a:solidFill>
                  <a:srgbClr val="002060"/>
                </a:solidFill>
              </a:rPr>
              <a:t>Divine Healing Hands Healing Circle </a:t>
            </a:r>
            <a:r>
              <a:rPr lang="en-US" sz="3600" dirty="0" smtClean="0">
                <a:solidFill>
                  <a:srgbClr val="002060"/>
                </a:solidFill>
              </a:rPr>
              <a:t>– Life Threatening Condition (Agent Orange)</a:t>
            </a:r>
            <a:endParaRPr lang="en-US" sz="3600" dirty="0">
              <a:solidFill>
                <a:srgbClr val="002060"/>
              </a:solidFill>
            </a:endParaRPr>
          </a:p>
          <a:p>
            <a:pPr lvl="2"/>
            <a:r>
              <a:rPr lang="en-US" sz="2800" dirty="0" err="1" smtClean="0">
                <a:solidFill>
                  <a:srgbClr val="002060"/>
                </a:solidFill>
              </a:rPr>
              <a:t>Kahu</a:t>
            </a:r>
            <a:r>
              <a:rPr lang="en-US" sz="2800" dirty="0" smtClean="0">
                <a:solidFill>
                  <a:srgbClr val="002060"/>
                </a:solidFill>
              </a:rPr>
              <a:t> </a:t>
            </a:r>
            <a:r>
              <a:rPr lang="en-US" sz="2800" dirty="0" err="1" smtClean="0">
                <a:solidFill>
                  <a:srgbClr val="002060"/>
                </a:solidFill>
              </a:rPr>
              <a:t>Kanoa</a:t>
            </a:r>
            <a:r>
              <a:rPr lang="en-US" sz="2800" dirty="0" smtClean="0">
                <a:solidFill>
                  <a:srgbClr val="002060"/>
                </a:solidFill>
              </a:rPr>
              <a:t> asked us to bring a Divine Healing Hands Healing Circle into the hospital room of a well-known musician and singer on the islands</a:t>
            </a:r>
          </a:p>
          <a:p>
            <a:pPr lvl="2"/>
            <a:r>
              <a:rPr lang="en-US" sz="2800" dirty="0" smtClean="0">
                <a:solidFill>
                  <a:srgbClr val="002060"/>
                </a:solidFill>
              </a:rPr>
              <a:t>Will most likely create a Divine Healing Hands Healing Circle for hospitals program</a:t>
            </a:r>
          </a:p>
          <a:p>
            <a:pPr lvl="2"/>
            <a:r>
              <a:rPr lang="en-US" sz="2800" dirty="0" smtClean="0">
                <a:solidFill>
                  <a:srgbClr val="002060"/>
                </a:solidFill>
              </a:rPr>
              <a:t>Will also create a program for caregivers and family members </a:t>
            </a:r>
            <a:r>
              <a:rPr lang="en-US" sz="2800" dirty="0">
                <a:solidFill>
                  <a:srgbClr val="002060"/>
                </a:solidFill>
              </a:rPr>
              <a:t>to transform </a:t>
            </a:r>
            <a:r>
              <a:rPr lang="en-US" sz="2800" dirty="0" smtClean="0">
                <a:solidFill>
                  <a:srgbClr val="002060"/>
                </a:solidFill>
              </a:rPr>
              <a:t>their grief  </a:t>
            </a:r>
          </a:p>
        </p:txBody>
      </p:sp>
    </p:spTree>
    <p:extLst>
      <p:ext uri="{BB962C8B-B14F-4D97-AF65-F5344CB8AC3E}">
        <p14:creationId xmlns:p14="http://schemas.microsoft.com/office/powerpoint/2010/main" val="43695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BYSY Community Service Continued</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14</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34471" y="960703"/>
            <a:ext cx="11170024" cy="5647907"/>
          </a:xfrm>
        </p:spPr>
        <p:txBody>
          <a:bodyPr>
            <a:normAutofit fontScale="85000" lnSpcReduction="10000"/>
          </a:bodyPr>
          <a:lstStyle/>
          <a:p>
            <a:r>
              <a:rPr lang="en-US" sz="3800" dirty="0" smtClean="0">
                <a:solidFill>
                  <a:srgbClr val="002060"/>
                </a:solidFill>
              </a:rPr>
              <a:t>Students know someone or do research to find organizations or programs</a:t>
            </a:r>
          </a:p>
          <a:p>
            <a:pPr lvl="1"/>
            <a:r>
              <a:rPr lang="en-US" sz="3300" dirty="0" smtClean="0">
                <a:solidFill>
                  <a:srgbClr val="002060"/>
                </a:solidFill>
              </a:rPr>
              <a:t>Hawaii Forgiveness Project</a:t>
            </a:r>
          </a:p>
          <a:p>
            <a:pPr lvl="2"/>
            <a:r>
              <a:rPr lang="en-US" sz="2600" dirty="0">
                <a:solidFill>
                  <a:srgbClr val="002060"/>
                </a:solidFill>
              </a:rPr>
              <a:t>Elizabeth </a:t>
            </a:r>
            <a:r>
              <a:rPr lang="en-US" sz="2600" dirty="0" smtClean="0">
                <a:solidFill>
                  <a:srgbClr val="002060"/>
                </a:solidFill>
              </a:rPr>
              <a:t>Reveley invited us to share the Forgiveness Practice for Humanity and Tao Calligraphy (Da Ai &amp; Da </a:t>
            </a:r>
            <a:r>
              <a:rPr lang="en-US" sz="2600" dirty="0" err="1" smtClean="0">
                <a:solidFill>
                  <a:srgbClr val="002060"/>
                </a:solidFill>
              </a:rPr>
              <a:t>Kuan</a:t>
            </a:r>
            <a:r>
              <a:rPr lang="en-US" sz="2600" dirty="0" smtClean="0">
                <a:solidFill>
                  <a:srgbClr val="002060"/>
                </a:solidFill>
              </a:rPr>
              <a:t> Shu) at monthly meeting for Forgiveness Project</a:t>
            </a:r>
          </a:p>
          <a:p>
            <a:pPr lvl="2"/>
            <a:r>
              <a:rPr lang="en-US" sz="2600" dirty="0" smtClean="0">
                <a:solidFill>
                  <a:srgbClr val="002060"/>
                </a:solidFill>
              </a:rPr>
              <a:t>Display Tao Calligraphy Da Ai and/or Da </a:t>
            </a:r>
            <a:r>
              <a:rPr lang="en-US" sz="2600" dirty="0" err="1" smtClean="0">
                <a:solidFill>
                  <a:srgbClr val="002060"/>
                </a:solidFill>
              </a:rPr>
              <a:t>Kuan</a:t>
            </a:r>
            <a:r>
              <a:rPr lang="en-US" sz="2600" dirty="0" smtClean="0">
                <a:solidFill>
                  <a:srgbClr val="002060"/>
                </a:solidFill>
              </a:rPr>
              <a:t> Shu at the </a:t>
            </a:r>
            <a:r>
              <a:rPr lang="en-US" sz="2600" dirty="0">
                <a:solidFill>
                  <a:srgbClr val="002060"/>
                </a:solidFill>
              </a:rPr>
              <a:t>Hawai'i International Forgiveness Day, August 4, at the State Capitol </a:t>
            </a:r>
            <a:r>
              <a:rPr lang="en-US" sz="2600" dirty="0" smtClean="0">
                <a:solidFill>
                  <a:srgbClr val="002060"/>
                </a:solidFill>
              </a:rPr>
              <a:t>Rotunda</a:t>
            </a:r>
          </a:p>
          <a:p>
            <a:pPr lvl="2"/>
            <a:r>
              <a:rPr lang="en-US" sz="2600" dirty="0" smtClean="0">
                <a:solidFill>
                  <a:srgbClr val="002060"/>
                </a:solidFill>
              </a:rPr>
              <a:t>LPH Community Outreach Committee already formed. </a:t>
            </a:r>
            <a:r>
              <a:rPr lang="en-US" sz="2600" dirty="0">
                <a:solidFill>
                  <a:srgbClr val="002060"/>
                </a:solidFill>
              </a:rPr>
              <a:t>C</a:t>
            </a:r>
            <a:r>
              <a:rPr lang="en-US" sz="2600" dirty="0" smtClean="0">
                <a:solidFill>
                  <a:srgbClr val="002060"/>
                </a:solidFill>
              </a:rPr>
              <a:t>ommittee will present list of events and programs for the Center to join in 2017</a:t>
            </a:r>
          </a:p>
          <a:p>
            <a:pPr lvl="1"/>
            <a:r>
              <a:rPr lang="en-US" sz="3300" dirty="0" smtClean="0">
                <a:solidFill>
                  <a:srgbClr val="002060"/>
                </a:solidFill>
              </a:rPr>
              <a:t>Forgiveness &amp; Reconciliation Project</a:t>
            </a:r>
          </a:p>
          <a:p>
            <a:pPr lvl="2"/>
            <a:r>
              <a:rPr lang="en-US" sz="2600" dirty="0" smtClean="0">
                <a:solidFill>
                  <a:srgbClr val="002060"/>
                </a:solidFill>
              </a:rPr>
              <a:t>Thru Elizabeth Reveley, the Center has been </a:t>
            </a:r>
            <a:r>
              <a:rPr lang="en-US" sz="2600" dirty="0">
                <a:solidFill>
                  <a:srgbClr val="002060"/>
                </a:solidFill>
              </a:rPr>
              <a:t>invited </a:t>
            </a:r>
            <a:r>
              <a:rPr lang="en-US" sz="2600" dirty="0" smtClean="0">
                <a:solidFill>
                  <a:srgbClr val="002060"/>
                </a:solidFill>
              </a:rPr>
              <a:t>to </a:t>
            </a:r>
            <a:r>
              <a:rPr lang="en-US" sz="2600" dirty="0">
                <a:solidFill>
                  <a:srgbClr val="002060"/>
                </a:solidFill>
              </a:rPr>
              <a:t>present the Forgiveness Practice for Humanity at the monthly Forgiveness &amp; Reconciliation Meeting in Honolulu</a:t>
            </a:r>
          </a:p>
          <a:p>
            <a:pPr lvl="2"/>
            <a:r>
              <a:rPr lang="en-US" sz="2600" dirty="0">
                <a:solidFill>
                  <a:srgbClr val="002060"/>
                </a:solidFill>
              </a:rPr>
              <a:t>LPH Community Outreach Committee already formed. Committee will present list of events and programs for the Center to join in </a:t>
            </a:r>
            <a:r>
              <a:rPr lang="en-US" sz="2600" dirty="0" smtClean="0">
                <a:solidFill>
                  <a:srgbClr val="002060"/>
                </a:solidFill>
              </a:rPr>
              <a:t>2017</a:t>
            </a:r>
            <a:endParaRPr lang="en-US" sz="2600" dirty="0">
              <a:solidFill>
                <a:srgbClr val="002060"/>
              </a:solidFill>
            </a:endParaRPr>
          </a:p>
        </p:txBody>
      </p:sp>
    </p:spTree>
    <p:extLst>
      <p:ext uri="{BB962C8B-B14F-4D97-AF65-F5344CB8AC3E}">
        <p14:creationId xmlns:p14="http://schemas.microsoft.com/office/powerpoint/2010/main" val="255217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BYSY Community Service Continued</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15</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fontScale="77500" lnSpcReduction="20000"/>
          </a:bodyPr>
          <a:lstStyle/>
          <a:p>
            <a:r>
              <a:rPr lang="en-US" sz="4000" dirty="0" smtClean="0">
                <a:solidFill>
                  <a:srgbClr val="002060"/>
                </a:solidFill>
              </a:rPr>
              <a:t>Students either know someone or do research to find organizations or programs</a:t>
            </a:r>
          </a:p>
          <a:p>
            <a:pPr lvl="1"/>
            <a:r>
              <a:rPr lang="en-US" sz="3600" dirty="0" smtClean="0">
                <a:solidFill>
                  <a:srgbClr val="002060"/>
                </a:solidFill>
              </a:rPr>
              <a:t>Tao Calligraphy Installations at Public Buildings</a:t>
            </a:r>
          </a:p>
          <a:p>
            <a:pPr lvl="2"/>
            <a:r>
              <a:rPr lang="en-US" sz="3200" dirty="0" smtClean="0">
                <a:solidFill>
                  <a:srgbClr val="002060"/>
                </a:solidFill>
              </a:rPr>
              <a:t>Joanne Tachibana is spearheading a proposal to display Tao Calligraphy at the State Capital during January to May when both houses are in session</a:t>
            </a:r>
          </a:p>
          <a:p>
            <a:pPr lvl="2"/>
            <a:r>
              <a:rPr lang="en-US" sz="3200" dirty="0" smtClean="0">
                <a:solidFill>
                  <a:srgbClr val="002060"/>
                </a:solidFill>
              </a:rPr>
              <a:t>Include docents to teach people the significance of Tao Calligraphy and how to trace Tao Calligraphy</a:t>
            </a:r>
          </a:p>
          <a:p>
            <a:pPr lvl="2"/>
            <a:r>
              <a:rPr lang="en-US" sz="3200" dirty="0" smtClean="0">
                <a:solidFill>
                  <a:srgbClr val="002060"/>
                </a:solidFill>
              </a:rPr>
              <a:t>LPH Community Outreach Committee already formed and starting to write proposals and submissions for State Capitol, museums, other public venues</a:t>
            </a:r>
          </a:p>
          <a:p>
            <a:pPr lvl="1"/>
            <a:r>
              <a:rPr lang="en-US" sz="3600" dirty="0">
                <a:solidFill>
                  <a:srgbClr val="002060"/>
                </a:solidFill>
              </a:rPr>
              <a:t>Tao Calligraphy at Silent Auctions</a:t>
            </a:r>
          </a:p>
          <a:p>
            <a:pPr lvl="2"/>
            <a:r>
              <a:rPr lang="en-US" sz="3200" dirty="0">
                <a:solidFill>
                  <a:srgbClr val="002060"/>
                </a:solidFill>
              </a:rPr>
              <a:t>Gift a framed Tao Calligraphy to the silent action of major fundraisers </a:t>
            </a:r>
            <a:r>
              <a:rPr lang="en-US" sz="3200" dirty="0" smtClean="0">
                <a:solidFill>
                  <a:srgbClr val="002060"/>
                </a:solidFill>
              </a:rPr>
              <a:t>to create awareness, artistic appreciation, and artistic recognition </a:t>
            </a:r>
            <a:endParaRPr lang="en-US" sz="3200" dirty="0">
              <a:solidFill>
                <a:srgbClr val="002060"/>
              </a:solidFill>
            </a:endParaRPr>
          </a:p>
          <a:p>
            <a:pPr lvl="2"/>
            <a:r>
              <a:rPr lang="en-US" sz="3200" dirty="0">
                <a:solidFill>
                  <a:srgbClr val="002060"/>
                </a:solidFill>
              </a:rPr>
              <a:t>Three-person </a:t>
            </a:r>
            <a:r>
              <a:rPr lang="en-US" sz="3200" dirty="0" smtClean="0">
                <a:solidFill>
                  <a:srgbClr val="002060"/>
                </a:solidFill>
              </a:rPr>
              <a:t>Tao Calligraphy at Silent Auctions Committee </a:t>
            </a:r>
            <a:r>
              <a:rPr lang="en-US" sz="3200" dirty="0">
                <a:solidFill>
                  <a:srgbClr val="002060"/>
                </a:solidFill>
              </a:rPr>
              <a:t>formed. Committee already has a list of 25+ possible </a:t>
            </a:r>
            <a:r>
              <a:rPr lang="en-US" sz="3200" dirty="0" smtClean="0">
                <a:solidFill>
                  <a:srgbClr val="002060"/>
                </a:solidFill>
              </a:rPr>
              <a:t>events</a:t>
            </a:r>
          </a:p>
          <a:p>
            <a:pPr lvl="2"/>
            <a:r>
              <a:rPr lang="en-US" sz="3200" dirty="0" smtClean="0">
                <a:solidFill>
                  <a:srgbClr val="002060"/>
                </a:solidFill>
              </a:rPr>
              <a:t>Next step is to assign a Divine Channel to support the committee</a:t>
            </a:r>
            <a:endParaRPr lang="en-US" sz="3200" dirty="0">
              <a:solidFill>
                <a:srgbClr val="002060"/>
              </a:solidFill>
            </a:endParaRPr>
          </a:p>
          <a:p>
            <a:pPr lvl="2"/>
            <a:endParaRPr lang="en-US" sz="3200" dirty="0">
              <a:solidFill>
                <a:srgbClr val="002060"/>
              </a:solidFill>
            </a:endParaRPr>
          </a:p>
        </p:txBody>
      </p:sp>
    </p:spTree>
    <p:extLst>
      <p:ext uri="{BB962C8B-B14F-4D97-AF65-F5344CB8AC3E}">
        <p14:creationId xmlns:p14="http://schemas.microsoft.com/office/powerpoint/2010/main" val="2643027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Empower Them with Soul Power</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16</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536457"/>
          </a:xfrm>
        </p:spPr>
        <p:txBody>
          <a:bodyPr>
            <a:normAutofit fontScale="62500" lnSpcReduction="20000"/>
          </a:bodyPr>
          <a:lstStyle/>
          <a:p>
            <a:r>
              <a:rPr lang="en-US" sz="4000" dirty="0" smtClean="0">
                <a:solidFill>
                  <a:srgbClr val="002060"/>
                </a:solidFill>
              </a:rPr>
              <a:t>Form a 3-Person Committee within SQJ committees</a:t>
            </a:r>
          </a:p>
          <a:p>
            <a:r>
              <a:rPr lang="en-US" sz="4000" dirty="0" smtClean="0">
                <a:solidFill>
                  <a:srgbClr val="002060"/>
                </a:solidFill>
              </a:rPr>
              <a:t>Send Divine Orders to support them</a:t>
            </a:r>
          </a:p>
          <a:p>
            <a:r>
              <a:rPr lang="en-US" sz="4000" dirty="0" smtClean="0">
                <a:solidFill>
                  <a:srgbClr val="002060"/>
                </a:solidFill>
              </a:rPr>
              <a:t>Guide them to do </a:t>
            </a:r>
            <a:r>
              <a:rPr lang="en-US" sz="4000" dirty="0">
                <a:solidFill>
                  <a:srgbClr val="002060"/>
                </a:solidFill>
              </a:rPr>
              <a:t>f</a:t>
            </a:r>
            <a:r>
              <a:rPr lang="en-US" sz="4000" dirty="0" smtClean="0">
                <a:solidFill>
                  <a:srgbClr val="002060"/>
                </a:solidFill>
              </a:rPr>
              <a:t>lows on Four Key Questions</a:t>
            </a:r>
          </a:p>
          <a:p>
            <a:pPr lvl="1"/>
            <a:r>
              <a:rPr lang="en-US" sz="3600" dirty="0" smtClean="0">
                <a:solidFill>
                  <a:srgbClr val="002060"/>
                </a:solidFill>
              </a:rPr>
              <a:t>Align with Heaven’s plans for your area</a:t>
            </a:r>
          </a:p>
          <a:p>
            <a:pPr lvl="1"/>
            <a:r>
              <a:rPr lang="en-US" sz="3600" dirty="0" smtClean="0">
                <a:solidFill>
                  <a:srgbClr val="002060"/>
                </a:solidFill>
              </a:rPr>
              <a:t>What is the purpose of _________? This is heaven’s task for you.  </a:t>
            </a:r>
          </a:p>
          <a:p>
            <a:pPr lvl="1"/>
            <a:r>
              <a:rPr lang="en-US" sz="3600" dirty="0" smtClean="0">
                <a:solidFill>
                  <a:srgbClr val="002060"/>
                </a:solidFill>
              </a:rPr>
              <a:t>What is the message of _________? You will most likely receive a one sentence teaching. Repeat it often to awaken the soul of the listeners.</a:t>
            </a:r>
          </a:p>
          <a:p>
            <a:pPr lvl="1"/>
            <a:r>
              <a:rPr lang="en-US" sz="3600" dirty="0" smtClean="0">
                <a:solidFill>
                  <a:srgbClr val="002060"/>
                </a:solidFill>
              </a:rPr>
              <a:t>What is the look and feel of __________? You will receive a flow of workshop, event, the look and feel of a letter, telephone call, any type of communication, etc. </a:t>
            </a:r>
          </a:p>
          <a:p>
            <a:pPr lvl="1"/>
            <a:r>
              <a:rPr lang="en-US" sz="3600" dirty="0" smtClean="0">
                <a:solidFill>
                  <a:srgbClr val="002060"/>
                </a:solidFill>
              </a:rPr>
              <a:t>What is the tone? Usually defined in one or two words, e.g., loving, upbeat</a:t>
            </a:r>
          </a:p>
          <a:p>
            <a:r>
              <a:rPr lang="en-US" sz="4000" dirty="0" smtClean="0">
                <a:solidFill>
                  <a:srgbClr val="002060"/>
                </a:solidFill>
              </a:rPr>
              <a:t>Give them blessings, teachings, time, or guidance</a:t>
            </a:r>
          </a:p>
          <a:p>
            <a:pPr lvl="1"/>
            <a:r>
              <a:rPr lang="en-US" sz="3600" dirty="0">
                <a:solidFill>
                  <a:srgbClr val="002060"/>
                </a:solidFill>
              </a:rPr>
              <a:t> </a:t>
            </a:r>
            <a:r>
              <a:rPr lang="en-US" sz="3600" dirty="0" smtClean="0">
                <a:solidFill>
                  <a:srgbClr val="002060"/>
                </a:solidFill>
              </a:rPr>
              <a:t>Time spent with and guidance given to students created these amazing community programs</a:t>
            </a:r>
          </a:p>
          <a:p>
            <a:r>
              <a:rPr lang="en-US" sz="4000" dirty="0" smtClean="0">
                <a:solidFill>
                  <a:srgbClr val="002060"/>
                </a:solidFill>
              </a:rPr>
              <a:t>Assign a Divine Channel to support the committee, as appropriate</a:t>
            </a:r>
          </a:p>
          <a:p>
            <a:endParaRPr lang="en-US" sz="4000" dirty="0" smtClean="0">
              <a:solidFill>
                <a:srgbClr val="002060"/>
              </a:solidFill>
            </a:endParaRPr>
          </a:p>
          <a:p>
            <a:pPr lvl="1"/>
            <a:endParaRPr lang="en-US" sz="3600" dirty="0" smtClean="0">
              <a:solidFill>
                <a:srgbClr val="002060"/>
              </a:solidFill>
            </a:endParaRPr>
          </a:p>
        </p:txBody>
      </p:sp>
    </p:spTree>
    <p:extLst>
      <p:ext uri="{BB962C8B-B14F-4D97-AF65-F5344CB8AC3E}">
        <p14:creationId xmlns:p14="http://schemas.microsoft.com/office/powerpoint/2010/main" val="68701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Grow BYSY Team</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17</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023839"/>
          </a:xfrm>
        </p:spPr>
        <p:txBody>
          <a:bodyPr>
            <a:normAutofit fontScale="77500" lnSpcReduction="20000"/>
          </a:bodyPr>
          <a:lstStyle/>
          <a:p>
            <a:r>
              <a:rPr lang="en-US" sz="4000" dirty="0" smtClean="0">
                <a:solidFill>
                  <a:srgbClr val="002060"/>
                </a:solidFill>
              </a:rPr>
              <a:t>Goal is a 70-member BYSY team in Hawaii </a:t>
            </a:r>
          </a:p>
          <a:p>
            <a:pPr lvl="1"/>
            <a:r>
              <a:rPr lang="en-US" sz="3800" dirty="0" smtClean="0">
                <a:solidFill>
                  <a:srgbClr val="002060"/>
                </a:solidFill>
              </a:rPr>
              <a:t>Help the nearly 70 students, </a:t>
            </a:r>
            <a:r>
              <a:rPr lang="en-US" sz="3800" dirty="0" err="1" smtClean="0">
                <a:solidFill>
                  <a:srgbClr val="002060"/>
                </a:solidFill>
              </a:rPr>
              <a:t>DCiTs</a:t>
            </a:r>
            <a:r>
              <a:rPr lang="en-US" sz="3800" dirty="0" smtClean="0">
                <a:solidFill>
                  <a:srgbClr val="002060"/>
                </a:solidFill>
              </a:rPr>
              <a:t>, and Divine Channels who joined Master Sha in California to fulfill their dream of changing the world and align with others in the community who share their passion</a:t>
            </a:r>
          </a:p>
          <a:p>
            <a:pPr lvl="1"/>
            <a:r>
              <a:rPr lang="en-US" sz="3800" dirty="0" smtClean="0">
                <a:solidFill>
                  <a:srgbClr val="002060"/>
                </a:solidFill>
              </a:rPr>
              <a:t>Delighted and grateful to create 70 or more committees to serve 70 different communities, programs, projects on the islands</a:t>
            </a:r>
          </a:p>
          <a:p>
            <a:pPr lvl="1"/>
            <a:r>
              <a:rPr lang="en-US" sz="3800" dirty="0" smtClean="0">
                <a:solidFill>
                  <a:srgbClr val="002060"/>
                </a:solidFill>
              </a:rPr>
              <a:t>Develop a Da Fu Wu culture – by asking new students and DHH Soul Healers to join a committee within their first three months</a:t>
            </a:r>
          </a:p>
          <a:p>
            <a:pPr lvl="2"/>
            <a:r>
              <a:rPr lang="en-US" sz="3400" dirty="0" smtClean="0">
                <a:solidFill>
                  <a:srgbClr val="002060"/>
                </a:solidFill>
              </a:rPr>
              <a:t>Experience of transformation is fresh</a:t>
            </a:r>
          </a:p>
          <a:p>
            <a:pPr lvl="2"/>
            <a:r>
              <a:rPr lang="en-US" sz="3400" dirty="0" smtClean="0">
                <a:solidFill>
                  <a:srgbClr val="002060"/>
                </a:solidFill>
              </a:rPr>
              <a:t>Heart is open and gratitude is sincere</a:t>
            </a:r>
          </a:p>
          <a:p>
            <a:pPr lvl="1"/>
            <a:r>
              <a:rPr lang="en-US" sz="3800" dirty="0" smtClean="0">
                <a:solidFill>
                  <a:srgbClr val="002060"/>
                </a:solidFill>
              </a:rPr>
              <a:t>Recognize that these committees and projects help new students create a social network to support them socially and spiritually </a:t>
            </a:r>
          </a:p>
          <a:p>
            <a:endParaRPr lang="en-US" sz="4000" dirty="0" smtClean="0">
              <a:solidFill>
                <a:srgbClr val="002060"/>
              </a:solidFill>
            </a:endParaRPr>
          </a:p>
          <a:p>
            <a:pPr lvl="1"/>
            <a:endParaRPr lang="en-US" sz="3600" dirty="0" smtClean="0">
              <a:solidFill>
                <a:srgbClr val="002060"/>
              </a:solidFill>
            </a:endParaRPr>
          </a:p>
        </p:txBody>
      </p:sp>
    </p:spTree>
    <p:extLst>
      <p:ext uri="{BB962C8B-B14F-4D97-AF65-F5344CB8AC3E}">
        <p14:creationId xmlns:p14="http://schemas.microsoft.com/office/powerpoint/2010/main" val="148459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a:bodyPr>
          <a:lstStyle/>
          <a:p>
            <a:r>
              <a:rPr lang="en-US" sz="3200" dirty="0" smtClean="0">
                <a:solidFill>
                  <a:srgbClr val="002060"/>
                </a:solidFill>
                <a:ea typeface="Calibri"/>
                <a:cs typeface="Calibri"/>
              </a:rPr>
              <a:t>Serve! Serve! Serve!</a:t>
            </a:r>
            <a:endParaRPr lang="en-US" sz="3200" dirty="0">
              <a:solidFill>
                <a:srgbClr val="002060"/>
              </a:solidFill>
              <a:ea typeface="Calibri"/>
              <a:cs typeface="Calibri"/>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18</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a:bodyPr>
          <a:lstStyle/>
          <a:p>
            <a:r>
              <a:rPr lang="en-US" sz="3200" dirty="0" smtClean="0">
                <a:solidFill>
                  <a:srgbClr val="002060"/>
                </a:solidFill>
              </a:rPr>
              <a:t>We can never thank our beloved spiritual father and teacher, Dr and Master Sha enough for the teachings, blessings, power, training, and so much more that he has given us so generously and lovingly!</a:t>
            </a:r>
          </a:p>
          <a:p>
            <a:r>
              <a:rPr lang="en-US" sz="3200" dirty="0" smtClean="0">
                <a:solidFill>
                  <a:srgbClr val="002060"/>
                </a:solidFill>
              </a:rPr>
              <a:t>Two actions we can take to express our gratitude:</a:t>
            </a:r>
          </a:p>
          <a:p>
            <a:pPr lvl="1"/>
            <a:r>
              <a:rPr lang="en-US" sz="2800" dirty="0" smtClean="0">
                <a:solidFill>
                  <a:srgbClr val="002060"/>
                </a:solidFill>
              </a:rPr>
              <a:t>Develop our Da Ai</a:t>
            </a:r>
          </a:p>
          <a:p>
            <a:pPr lvl="1"/>
            <a:r>
              <a:rPr lang="en-US" sz="2800" dirty="0" smtClean="0">
                <a:solidFill>
                  <a:srgbClr val="002060"/>
                </a:solidFill>
              </a:rPr>
              <a:t>Serve humanity unconditionally </a:t>
            </a:r>
          </a:p>
          <a:p>
            <a:pPr marL="457200" lvl="1" indent="0" algn="ctr">
              <a:buNone/>
            </a:pPr>
            <a:r>
              <a:rPr lang="en-US" sz="3400" dirty="0">
                <a:solidFill>
                  <a:srgbClr val="002060"/>
                </a:solidFill>
              </a:rPr>
              <a:t>Love you! Love you! Love you!</a:t>
            </a:r>
          </a:p>
          <a:p>
            <a:pPr marL="457200" lvl="1" indent="0" algn="ctr">
              <a:buNone/>
            </a:pPr>
            <a:r>
              <a:rPr lang="en-US" sz="3400" dirty="0" smtClean="0">
                <a:solidFill>
                  <a:srgbClr val="002060"/>
                </a:solidFill>
              </a:rPr>
              <a:t>Thank </a:t>
            </a:r>
            <a:r>
              <a:rPr lang="en-US" sz="3400" dirty="0">
                <a:solidFill>
                  <a:srgbClr val="002060"/>
                </a:solidFill>
              </a:rPr>
              <a:t>you! Thank you! Thank you!</a:t>
            </a:r>
          </a:p>
          <a:p>
            <a:pPr marL="457200" lvl="1" indent="0" algn="ctr">
              <a:buNone/>
            </a:pPr>
            <a:r>
              <a:rPr lang="en-US" sz="3400" dirty="0" smtClean="0">
                <a:solidFill>
                  <a:srgbClr val="002060"/>
                </a:solidFill>
              </a:rPr>
              <a:t>CBDs, CBDs, CBDs!</a:t>
            </a:r>
          </a:p>
          <a:p>
            <a:endParaRPr lang="en-US" sz="4000" dirty="0" smtClean="0">
              <a:solidFill>
                <a:srgbClr val="002060"/>
              </a:solidFill>
            </a:endParaRPr>
          </a:p>
          <a:p>
            <a:pPr lvl="1"/>
            <a:endParaRPr lang="en-US" sz="3600" dirty="0" smtClean="0">
              <a:solidFill>
                <a:srgbClr val="002060"/>
              </a:solidFill>
            </a:endParaRPr>
          </a:p>
        </p:txBody>
      </p:sp>
    </p:spTree>
    <p:extLst>
      <p:ext uri="{BB962C8B-B14F-4D97-AF65-F5344CB8AC3E}">
        <p14:creationId xmlns:p14="http://schemas.microsoft.com/office/powerpoint/2010/main" val="379958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Thank you Dr and Master Sha!</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2</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609600" y="1062318"/>
            <a:ext cx="11170024" cy="5659158"/>
          </a:xfrm>
        </p:spPr>
        <p:txBody>
          <a:bodyPr>
            <a:normAutofit/>
          </a:bodyPr>
          <a:lstStyle/>
          <a:p>
            <a:r>
              <a:rPr lang="en-US" sz="3600" dirty="0" smtClean="0">
                <a:solidFill>
                  <a:srgbClr val="002060"/>
                </a:solidFill>
              </a:rPr>
              <a:t>All knowledge, wisdom and practices shared here are based on the teachings of Dr and Master Sha</a:t>
            </a:r>
          </a:p>
          <a:p>
            <a:r>
              <a:rPr lang="en-US" sz="3600" dirty="0" smtClean="0">
                <a:solidFill>
                  <a:srgbClr val="002060"/>
                </a:solidFill>
              </a:rPr>
              <a:t>Our task is to put them into action – to align with Heaven and live the teachings</a:t>
            </a:r>
            <a:endParaRPr lang="en-US" sz="3600" dirty="0" smtClean="0">
              <a:solidFill>
                <a:srgbClr val="002060"/>
              </a:solidFill>
            </a:endParaRPr>
          </a:p>
          <a:p>
            <a:r>
              <a:rPr lang="en-US" sz="3600" dirty="0" smtClean="0">
                <a:solidFill>
                  <a:srgbClr val="002060"/>
                </a:solidFill>
              </a:rPr>
              <a:t>Master Sha Tao Healing Center in Honolulu is experiencing great momentum because the team is applying the teachings</a:t>
            </a:r>
            <a:endParaRPr lang="en-US" sz="3600" dirty="0" smtClean="0">
              <a:solidFill>
                <a:srgbClr val="002060"/>
              </a:solidFill>
            </a:endParaRPr>
          </a:p>
          <a:p>
            <a:r>
              <a:rPr lang="en-US" sz="3600" dirty="0" smtClean="0">
                <a:solidFill>
                  <a:srgbClr val="002060"/>
                </a:solidFill>
              </a:rPr>
              <a:t>Da Tao </a:t>
            </a:r>
            <a:r>
              <a:rPr lang="en-US" sz="3600" dirty="0" err="1" smtClean="0">
                <a:solidFill>
                  <a:srgbClr val="002060"/>
                </a:solidFill>
              </a:rPr>
              <a:t>Zhi</a:t>
            </a:r>
            <a:r>
              <a:rPr lang="en-US" sz="3600" dirty="0" smtClean="0">
                <a:solidFill>
                  <a:srgbClr val="002060"/>
                </a:solidFill>
              </a:rPr>
              <a:t> </a:t>
            </a:r>
            <a:r>
              <a:rPr lang="en-US" sz="3600" dirty="0">
                <a:solidFill>
                  <a:srgbClr val="002060"/>
                </a:solidFill>
              </a:rPr>
              <a:t>J</a:t>
            </a:r>
            <a:r>
              <a:rPr lang="en-US" sz="3600" dirty="0" smtClean="0">
                <a:solidFill>
                  <a:srgbClr val="002060"/>
                </a:solidFill>
              </a:rPr>
              <a:t>ian –</a:t>
            </a:r>
            <a:r>
              <a:rPr lang="en-US" sz="3600" dirty="0">
                <a:solidFill>
                  <a:srgbClr val="002060"/>
                </a:solidFill>
              </a:rPr>
              <a:t> </a:t>
            </a:r>
            <a:r>
              <a:rPr lang="en-US" sz="3600" dirty="0" smtClean="0">
                <a:solidFill>
                  <a:srgbClr val="002060"/>
                </a:solidFill>
              </a:rPr>
              <a:t>The Big Way is extremely simple</a:t>
            </a:r>
            <a:endParaRPr lang="en-US" sz="3600" dirty="0">
              <a:solidFill>
                <a:srgbClr val="002060"/>
              </a:solidFill>
            </a:endParaRPr>
          </a:p>
        </p:txBody>
      </p:sp>
    </p:spTree>
    <p:extLst>
      <p:ext uri="{BB962C8B-B14F-4D97-AF65-F5344CB8AC3E}">
        <p14:creationId xmlns:p14="http://schemas.microsoft.com/office/powerpoint/2010/main" val="2643433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The Answer is Always “Da Ai”</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3</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609600" y="1062318"/>
            <a:ext cx="11170024" cy="5659158"/>
          </a:xfrm>
        </p:spPr>
        <p:txBody>
          <a:bodyPr>
            <a:normAutofit fontScale="77500" lnSpcReduction="20000"/>
          </a:bodyPr>
          <a:lstStyle/>
          <a:p>
            <a:r>
              <a:rPr lang="en-US" sz="5100" dirty="0" smtClean="0">
                <a:solidFill>
                  <a:srgbClr val="002060"/>
                </a:solidFill>
              </a:rPr>
              <a:t>How do you </a:t>
            </a:r>
            <a:r>
              <a:rPr lang="en-US" sz="5100" dirty="0" smtClean="0">
                <a:solidFill>
                  <a:srgbClr val="002060"/>
                </a:solidFill>
              </a:rPr>
              <a:t>start a Soul Healing Business? </a:t>
            </a:r>
            <a:r>
              <a:rPr lang="en-US" sz="5900" dirty="0" smtClean="0">
                <a:solidFill>
                  <a:srgbClr val="002060"/>
                </a:solidFill>
              </a:rPr>
              <a:t> </a:t>
            </a:r>
            <a:endParaRPr lang="en-US" sz="5100" dirty="0">
              <a:solidFill>
                <a:srgbClr val="002060"/>
              </a:solidFill>
            </a:endParaRPr>
          </a:p>
          <a:p>
            <a:r>
              <a:rPr lang="en-US" sz="5100" dirty="0">
                <a:solidFill>
                  <a:srgbClr val="002060"/>
                </a:solidFill>
                <a:ea typeface="Calibri"/>
                <a:cs typeface="Calibri"/>
              </a:rPr>
              <a:t>How do you </a:t>
            </a:r>
            <a:r>
              <a:rPr lang="en-US" sz="5100" dirty="0" smtClean="0">
                <a:solidFill>
                  <a:srgbClr val="002060"/>
                </a:solidFill>
                <a:ea typeface="Calibri"/>
                <a:cs typeface="Calibri"/>
              </a:rPr>
              <a:t>start or transform </a:t>
            </a:r>
            <a:r>
              <a:rPr lang="en-US" sz="5100" dirty="0">
                <a:solidFill>
                  <a:srgbClr val="002060"/>
                </a:solidFill>
                <a:ea typeface="Calibri"/>
                <a:cs typeface="Calibri"/>
              </a:rPr>
              <a:t>a Center? </a:t>
            </a:r>
          </a:p>
          <a:p>
            <a:r>
              <a:rPr lang="en-US" sz="5100" dirty="0" smtClean="0">
                <a:solidFill>
                  <a:srgbClr val="002060"/>
                </a:solidFill>
                <a:ea typeface="Calibri"/>
                <a:cs typeface="Calibri"/>
              </a:rPr>
              <a:t>How do you </a:t>
            </a:r>
            <a:r>
              <a:rPr lang="en-US" sz="5100" dirty="0" smtClean="0">
                <a:solidFill>
                  <a:srgbClr val="002060"/>
                </a:solidFill>
                <a:ea typeface="Calibri"/>
                <a:cs typeface="Calibri"/>
              </a:rPr>
              <a:t>do community outreach? </a:t>
            </a:r>
          </a:p>
          <a:p>
            <a:r>
              <a:rPr lang="en-US" sz="5100" dirty="0" smtClean="0">
                <a:solidFill>
                  <a:srgbClr val="002060"/>
                </a:solidFill>
                <a:ea typeface="Calibri"/>
                <a:cs typeface="Calibri"/>
              </a:rPr>
              <a:t>How do you create awareness for the Center? </a:t>
            </a:r>
          </a:p>
          <a:p>
            <a:r>
              <a:rPr lang="en-US" sz="5100" dirty="0" smtClean="0">
                <a:solidFill>
                  <a:srgbClr val="002060"/>
                </a:solidFill>
                <a:ea typeface="Calibri"/>
                <a:cs typeface="Calibri"/>
              </a:rPr>
              <a:t>How do you create a BYSY team? </a:t>
            </a:r>
          </a:p>
          <a:p>
            <a:r>
              <a:rPr lang="en-US" sz="5100" dirty="0" smtClean="0">
                <a:solidFill>
                  <a:srgbClr val="002060"/>
                </a:solidFill>
                <a:ea typeface="Calibri"/>
                <a:cs typeface="Calibri"/>
              </a:rPr>
              <a:t>How do you fill the room every weekend? </a:t>
            </a:r>
          </a:p>
          <a:p>
            <a:r>
              <a:rPr lang="en-US" sz="5100" dirty="0" smtClean="0">
                <a:solidFill>
                  <a:srgbClr val="002060"/>
                </a:solidFill>
                <a:ea typeface="Calibri"/>
                <a:cs typeface="Calibri"/>
              </a:rPr>
              <a:t>How do you create a group of loyal, committed students who will do anything for the mission? </a:t>
            </a:r>
          </a:p>
          <a:p>
            <a:r>
              <a:rPr lang="en-US" sz="5100" dirty="0" smtClean="0">
                <a:solidFill>
                  <a:srgbClr val="002060"/>
                </a:solidFill>
                <a:ea typeface="Calibri"/>
                <a:cs typeface="Calibri"/>
              </a:rPr>
              <a:t>How do you ___________________________?</a:t>
            </a:r>
            <a:endParaRPr lang="en-US" sz="5100" dirty="0">
              <a:solidFill>
                <a:srgbClr val="002060"/>
              </a:solidFill>
              <a:ea typeface="Calibri"/>
              <a:cs typeface="Calibri"/>
            </a:endParaRPr>
          </a:p>
        </p:txBody>
      </p:sp>
    </p:spTree>
    <p:extLst>
      <p:ext uri="{BB962C8B-B14F-4D97-AF65-F5344CB8AC3E}">
        <p14:creationId xmlns:p14="http://schemas.microsoft.com/office/powerpoint/2010/main" val="390233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Da Ai </a:t>
            </a:r>
            <a:r>
              <a:rPr lang="en-US" i="1" dirty="0" smtClean="0">
                <a:solidFill>
                  <a:srgbClr val="002060"/>
                </a:solidFill>
              </a:rPr>
              <a:t>is</a:t>
            </a:r>
            <a:r>
              <a:rPr lang="en-US" dirty="0" smtClean="0">
                <a:solidFill>
                  <a:srgbClr val="002060"/>
                </a:solidFill>
              </a:rPr>
              <a:t> the Greatest Love</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4</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609600" y="1062318"/>
            <a:ext cx="11170024" cy="5659158"/>
          </a:xfrm>
        </p:spPr>
        <p:txBody>
          <a:bodyPr>
            <a:normAutofit fontScale="77500" lnSpcReduction="20000"/>
          </a:bodyPr>
          <a:lstStyle/>
          <a:p>
            <a:r>
              <a:rPr lang="en-US" sz="5100" dirty="0" smtClean="0">
                <a:solidFill>
                  <a:srgbClr val="002060"/>
                </a:solidFill>
                <a:ea typeface="Calibri"/>
                <a:cs typeface="Calibri"/>
              </a:rPr>
              <a:t>Human love is great. Divine love is better. Tao Source Love or Da Ai is best!</a:t>
            </a:r>
          </a:p>
          <a:p>
            <a:pPr lvl="1"/>
            <a:r>
              <a:rPr lang="en-US" sz="4300" dirty="0" smtClean="0">
                <a:solidFill>
                  <a:srgbClr val="002060"/>
                </a:solidFill>
                <a:ea typeface="Calibri"/>
                <a:cs typeface="Calibri"/>
              </a:rPr>
              <a:t>Pure Love </a:t>
            </a:r>
          </a:p>
          <a:p>
            <a:pPr lvl="2"/>
            <a:r>
              <a:rPr lang="en-US" sz="3900" dirty="0">
                <a:solidFill>
                  <a:srgbClr val="002060"/>
                </a:solidFill>
                <a:ea typeface="Calibri"/>
                <a:cs typeface="Calibri"/>
              </a:rPr>
              <a:t>K</a:t>
            </a:r>
            <a:r>
              <a:rPr lang="en-US" sz="3900" dirty="0" smtClean="0">
                <a:solidFill>
                  <a:srgbClr val="002060"/>
                </a:solidFill>
                <a:ea typeface="Calibri"/>
                <a:cs typeface="Calibri"/>
              </a:rPr>
              <a:t>arma free</a:t>
            </a:r>
          </a:p>
          <a:p>
            <a:pPr lvl="2"/>
            <a:r>
              <a:rPr lang="en-US" sz="3900" dirty="0" smtClean="0">
                <a:solidFill>
                  <a:srgbClr val="002060"/>
                </a:solidFill>
                <a:ea typeface="Calibri"/>
                <a:cs typeface="Calibri"/>
              </a:rPr>
              <a:t>Truly unconditional – </a:t>
            </a:r>
            <a:r>
              <a:rPr lang="en-US" sz="3900" dirty="0">
                <a:solidFill>
                  <a:srgbClr val="002060"/>
                </a:solidFill>
                <a:ea typeface="Calibri"/>
                <a:cs typeface="Calibri"/>
              </a:rPr>
              <a:t>Tao </a:t>
            </a:r>
            <a:r>
              <a:rPr lang="en-US" sz="3900" dirty="0">
                <a:solidFill>
                  <a:srgbClr val="002060"/>
                </a:solidFill>
                <a:ea typeface="Calibri"/>
                <a:cs typeface="Calibri"/>
              </a:rPr>
              <a:t>has only one agenda – bring you back </a:t>
            </a:r>
            <a:r>
              <a:rPr lang="en-US" sz="3900" dirty="0" smtClean="0">
                <a:solidFill>
                  <a:srgbClr val="002060"/>
                </a:solidFill>
                <a:ea typeface="Calibri"/>
                <a:cs typeface="Calibri"/>
              </a:rPr>
              <a:t>into </a:t>
            </a:r>
            <a:r>
              <a:rPr lang="en-US" sz="3900" dirty="0">
                <a:solidFill>
                  <a:srgbClr val="002060"/>
                </a:solidFill>
                <a:ea typeface="Calibri"/>
                <a:cs typeface="Calibri"/>
              </a:rPr>
              <a:t>the heart of the Tao</a:t>
            </a:r>
          </a:p>
          <a:p>
            <a:r>
              <a:rPr lang="en-US" sz="4800" dirty="0" smtClean="0">
                <a:solidFill>
                  <a:srgbClr val="002060"/>
                </a:solidFill>
                <a:ea typeface="Calibri"/>
                <a:cs typeface="Calibri"/>
              </a:rPr>
              <a:t>Where </a:t>
            </a:r>
            <a:r>
              <a:rPr lang="en-US" sz="4800" dirty="0">
                <a:solidFill>
                  <a:srgbClr val="002060"/>
                </a:solidFill>
                <a:ea typeface="Calibri"/>
                <a:cs typeface="Calibri"/>
              </a:rPr>
              <a:t>can you experience Da Ai? </a:t>
            </a:r>
            <a:endParaRPr lang="en-US" sz="4800" dirty="0" smtClean="0">
              <a:solidFill>
                <a:srgbClr val="002060"/>
              </a:solidFill>
              <a:ea typeface="Calibri"/>
              <a:cs typeface="Calibri"/>
            </a:endParaRPr>
          </a:p>
          <a:p>
            <a:pPr lvl="1"/>
            <a:r>
              <a:rPr lang="en-US" sz="4400" dirty="0" smtClean="0">
                <a:solidFill>
                  <a:srgbClr val="002060"/>
                </a:solidFill>
                <a:ea typeface="Calibri"/>
                <a:cs typeface="Calibri"/>
              </a:rPr>
              <a:t>Tao Temple(s) </a:t>
            </a:r>
          </a:p>
          <a:p>
            <a:pPr lvl="1"/>
            <a:r>
              <a:rPr lang="en-US" sz="4400" dirty="0" smtClean="0">
                <a:solidFill>
                  <a:srgbClr val="002060"/>
                </a:solidFill>
                <a:ea typeface="Calibri"/>
                <a:cs typeface="Calibri"/>
              </a:rPr>
              <a:t>Tao </a:t>
            </a:r>
            <a:r>
              <a:rPr lang="en-US" sz="4400" dirty="0">
                <a:solidFill>
                  <a:srgbClr val="002060"/>
                </a:solidFill>
                <a:ea typeface="Calibri"/>
                <a:cs typeface="Calibri"/>
              </a:rPr>
              <a:t>Temple </a:t>
            </a:r>
            <a:r>
              <a:rPr lang="en-US" sz="4400" dirty="0" smtClean="0">
                <a:solidFill>
                  <a:srgbClr val="002060"/>
                </a:solidFill>
                <a:ea typeface="Calibri"/>
                <a:cs typeface="Calibri"/>
              </a:rPr>
              <a:t>Soul transmitted to an ordinary building</a:t>
            </a:r>
          </a:p>
          <a:p>
            <a:pPr lvl="1"/>
            <a:r>
              <a:rPr lang="en-US" sz="4400" dirty="0" smtClean="0">
                <a:solidFill>
                  <a:srgbClr val="002060"/>
                </a:solidFill>
                <a:ea typeface="Calibri"/>
                <a:cs typeface="Calibri"/>
              </a:rPr>
              <a:t>In the Tao Temple, you are sitting </a:t>
            </a:r>
            <a:r>
              <a:rPr lang="en-US" sz="4400" dirty="0">
                <a:solidFill>
                  <a:srgbClr val="002060"/>
                </a:solidFill>
                <a:ea typeface="Calibri"/>
                <a:cs typeface="Calibri"/>
              </a:rPr>
              <a:t>in </a:t>
            </a:r>
            <a:r>
              <a:rPr lang="en-US" sz="4400" dirty="0" smtClean="0">
                <a:solidFill>
                  <a:srgbClr val="002060"/>
                </a:solidFill>
                <a:ea typeface="Calibri"/>
                <a:cs typeface="Calibri"/>
              </a:rPr>
              <a:t>the heart </a:t>
            </a:r>
            <a:r>
              <a:rPr lang="en-US" sz="4400" dirty="0">
                <a:solidFill>
                  <a:srgbClr val="002060"/>
                </a:solidFill>
                <a:ea typeface="Calibri"/>
                <a:cs typeface="Calibri"/>
              </a:rPr>
              <a:t>of the </a:t>
            </a:r>
            <a:r>
              <a:rPr lang="en-US" sz="4400" dirty="0" smtClean="0">
                <a:solidFill>
                  <a:srgbClr val="002060"/>
                </a:solidFill>
                <a:ea typeface="Calibri"/>
                <a:cs typeface="Calibri"/>
              </a:rPr>
              <a:t>Tao</a:t>
            </a:r>
          </a:p>
        </p:txBody>
      </p:sp>
    </p:spTree>
    <p:extLst>
      <p:ext uri="{BB962C8B-B14F-4D97-AF65-F5344CB8AC3E}">
        <p14:creationId xmlns:p14="http://schemas.microsoft.com/office/powerpoint/2010/main" val="3522943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Everyone and Everything Needs Da Ai</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5</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2"/>
            <a:ext cx="11170024" cy="5649314"/>
          </a:xfrm>
        </p:spPr>
        <p:txBody>
          <a:bodyPr>
            <a:normAutofit/>
          </a:bodyPr>
          <a:lstStyle/>
          <a:p>
            <a:r>
              <a:rPr lang="en-US" sz="3600" dirty="0">
                <a:solidFill>
                  <a:srgbClr val="002060"/>
                </a:solidFill>
              </a:rPr>
              <a:t>Love melts all blockages; Da Ai </a:t>
            </a:r>
            <a:r>
              <a:rPr lang="en-US" sz="3600" dirty="0" smtClean="0">
                <a:solidFill>
                  <a:srgbClr val="002060"/>
                </a:solidFill>
              </a:rPr>
              <a:t>melts </a:t>
            </a:r>
            <a:r>
              <a:rPr lang="en-US" sz="3600" dirty="0">
                <a:solidFill>
                  <a:srgbClr val="002060"/>
                </a:solidFill>
              </a:rPr>
              <a:t>them instantly</a:t>
            </a:r>
          </a:p>
          <a:p>
            <a:r>
              <a:rPr lang="en-US" sz="3600" dirty="0">
                <a:solidFill>
                  <a:srgbClr val="002060"/>
                </a:solidFill>
              </a:rPr>
              <a:t>Unconditional </a:t>
            </a:r>
            <a:r>
              <a:rPr lang="en-US" sz="3600" dirty="0" smtClean="0">
                <a:solidFill>
                  <a:srgbClr val="002060"/>
                </a:solidFill>
              </a:rPr>
              <a:t>love heals and transforms; Da Ai removes disasters </a:t>
            </a:r>
            <a:r>
              <a:rPr lang="en-US" sz="3600" dirty="0">
                <a:solidFill>
                  <a:srgbClr val="002060"/>
                </a:solidFill>
              </a:rPr>
              <a:t>and </a:t>
            </a:r>
            <a:r>
              <a:rPr lang="en-US" sz="3600" dirty="0" smtClean="0">
                <a:solidFill>
                  <a:srgbClr val="002060"/>
                </a:solidFill>
              </a:rPr>
              <a:t>challenges instantly</a:t>
            </a:r>
            <a:endParaRPr lang="en-US" sz="3600" dirty="0">
              <a:solidFill>
                <a:srgbClr val="002060"/>
              </a:solidFill>
            </a:endParaRPr>
          </a:p>
          <a:p>
            <a:r>
              <a:rPr lang="en-US" sz="3600" dirty="0">
                <a:solidFill>
                  <a:srgbClr val="002060"/>
                </a:solidFill>
              </a:rPr>
              <a:t>When </a:t>
            </a:r>
            <a:r>
              <a:rPr lang="en-US" sz="3600" dirty="0" smtClean="0">
                <a:solidFill>
                  <a:srgbClr val="002060"/>
                </a:solidFill>
              </a:rPr>
              <a:t>people experience </a:t>
            </a:r>
            <a:r>
              <a:rPr lang="en-US" sz="3600" dirty="0">
                <a:solidFill>
                  <a:srgbClr val="002060"/>
                </a:solidFill>
              </a:rPr>
              <a:t>Da Ai, they want </a:t>
            </a:r>
            <a:r>
              <a:rPr lang="en-US" sz="3600" dirty="0" smtClean="0">
                <a:solidFill>
                  <a:srgbClr val="002060"/>
                </a:solidFill>
              </a:rPr>
              <a:t>more, so they return to you and to the Tao Temple(s)</a:t>
            </a:r>
          </a:p>
        </p:txBody>
      </p:sp>
    </p:spTree>
    <p:extLst>
      <p:ext uri="{BB962C8B-B14F-4D97-AF65-F5344CB8AC3E}">
        <p14:creationId xmlns:p14="http://schemas.microsoft.com/office/powerpoint/2010/main" val="285214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Develop </a:t>
            </a:r>
            <a:r>
              <a:rPr lang="en-US" dirty="0" smtClean="0">
                <a:solidFill>
                  <a:srgbClr val="002060"/>
                </a:solidFill>
              </a:rPr>
              <a:t>Your Da Ai</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6</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2"/>
            <a:ext cx="11170024" cy="5649314"/>
          </a:xfrm>
        </p:spPr>
        <p:txBody>
          <a:bodyPr>
            <a:normAutofit fontScale="62500" lnSpcReduction="20000"/>
          </a:bodyPr>
          <a:lstStyle/>
          <a:p>
            <a:r>
              <a:rPr lang="en-US" sz="4500" dirty="0" smtClean="0">
                <a:solidFill>
                  <a:srgbClr val="002060"/>
                </a:solidFill>
              </a:rPr>
              <a:t>How big is your Da Ai?</a:t>
            </a:r>
          </a:p>
          <a:p>
            <a:pPr lvl="1"/>
            <a:r>
              <a:rPr lang="en-US" sz="4100" dirty="0" smtClean="0">
                <a:solidFill>
                  <a:srgbClr val="002060"/>
                </a:solidFill>
              </a:rPr>
              <a:t>Students</a:t>
            </a:r>
            <a:r>
              <a:rPr lang="en-US" sz="4100" dirty="0">
                <a:solidFill>
                  <a:srgbClr val="002060"/>
                </a:solidFill>
              </a:rPr>
              <a:t>, Divine Channels, </a:t>
            </a:r>
            <a:r>
              <a:rPr lang="en-US" sz="4100" dirty="0" err="1">
                <a:solidFill>
                  <a:srgbClr val="002060"/>
                </a:solidFill>
              </a:rPr>
              <a:t>DCiTs</a:t>
            </a:r>
            <a:r>
              <a:rPr lang="en-US" sz="4100" dirty="0">
                <a:solidFill>
                  <a:srgbClr val="002060"/>
                </a:solidFill>
              </a:rPr>
              <a:t>, new visitors, universal </a:t>
            </a:r>
            <a:r>
              <a:rPr lang="en-US" sz="4100" dirty="0" smtClean="0">
                <a:solidFill>
                  <a:srgbClr val="002060"/>
                </a:solidFill>
              </a:rPr>
              <a:t>servants need Da Ai</a:t>
            </a:r>
          </a:p>
          <a:p>
            <a:pPr lvl="1"/>
            <a:r>
              <a:rPr lang="en-US" sz="4200" dirty="0" smtClean="0">
                <a:solidFill>
                  <a:srgbClr val="002060"/>
                </a:solidFill>
              </a:rPr>
              <a:t>War veterans suffering from PTSD – Da Ai is the only way to help them release the horrific pain they carry just below the surface</a:t>
            </a:r>
          </a:p>
          <a:p>
            <a:pPr lvl="1"/>
            <a:r>
              <a:rPr lang="en-US" sz="4200" dirty="0" smtClean="0">
                <a:solidFill>
                  <a:srgbClr val="002060"/>
                </a:solidFill>
              </a:rPr>
              <a:t>Former and current prisoners – Da Ai only way to transform their ra</a:t>
            </a:r>
            <a:r>
              <a:rPr lang="en-US" sz="4100" dirty="0" smtClean="0">
                <a:solidFill>
                  <a:srgbClr val="002060"/>
                </a:solidFill>
              </a:rPr>
              <a:t>w anger, deep distrust, intense fear, and open their hearts that have been hardened over lifetimes Is it big enough to transform a 14-year old who has killed family members?</a:t>
            </a:r>
          </a:p>
          <a:p>
            <a:pPr lvl="1"/>
            <a:r>
              <a:rPr lang="en-US" sz="4100" dirty="0" smtClean="0">
                <a:solidFill>
                  <a:srgbClr val="002060"/>
                </a:solidFill>
              </a:rPr>
              <a:t>Dying </a:t>
            </a:r>
            <a:r>
              <a:rPr lang="en-US" sz="4100" dirty="0">
                <a:solidFill>
                  <a:srgbClr val="002060"/>
                </a:solidFill>
              </a:rPr>
              <a:t>need </a:t>
            </a:r>
            <a:r>
              <a:rPr lang="en-US" sz="4100" dirty="0" smtClean="0">
                <a:solidFill>
                  <a:srgbClr val="002060"/>
                </a:solidFill>
              </a:rPr>
              <a:t>the Greatest Love to heal and transform all aspects of their life </a:t>
            </a:r>
            <a:endParaRPr lang="en-US" sz="4100" dirty="0">
              <a:solidFill>
                <a:srgbClr val="002060"/>
              </a:solidFill>
            </a:endParaRPr>
          </a:p>
          <a:p>
            <a:pPr lvl="1"/>
            <a:r>
              <a:rPr lang="en-US" sz="4100" dirty="0">
                <a:solidFill>
                  <a:srgbClr val="002060"/>
                </a:solidFill>
              </a:rPr>
              <a:t>Caregivers need Da Ai </a:t>
            </a:r>
            <a:r>
              <a:rPr lang="en-US" sz="4100" dirty="0" smtClean="0">
                <a:solidFill>
                  <a:srgbClr val="002060"/>
                </a:solidFill>
              </a:rPr>
              <a:t>to transform resentment</a:t>
            </a:r>
            <a:r>
              <a:rPr lang="en-US" sz="4100" dirty="0">
                <a:solidFill>
                  <a:srgbClr val="002060"/>
                </a:solidFill>
              </a:rPr>
              <a:t>, </a:t>
            </a:r>
            <a:r>
              <a:rPr lang="en-US" sz="4100" dirty="0" smtClean="0">
                <a:solidFill>
                  <a:srgbClr val="002060"/>
                </a:solidFill>
              </a:rPr>
              <a:t>bitterness, loneliness,  anxiety, overwhelm, depression  </a:t>
            </a:r>
            <a:endParaRPr lang="en-US" sz="4100" dirty="0">
              <a:solidFill>
                <a:srgbClr val="002060"/>
              </a:solidFill>
            </a:endParaRPr>
          </a:p>
          <a:p>
            <a:pPr lvl="1"/>
            <a:r>
              <a:rPr lang="en-US" sz="4100" dirty="0" smtClean="0">
                <a:solidFill>
                  <a:srgbClr val="002060"/>
                </a:solidFill>
              </a:rPr>
              <a:t>Homeless, mentally ill, emotionally imbalanced, drug addicts, gang leaders, and more</a:t>
            </a:r>
          </a:p>
          <a:p>
            <a:r>
              <a:rPr lang="en-US" sz="4500" dirty="0" smtClean="0">
                <a:solidFill>
                  <a:srgbClr val="002060"/>
                </a:solidFill>
              </a:rPr>
              <a:t>Is your Da Ai big enough to touch the heart of every being in the world? In all universes? </a:t>
            </a:r>
            <a:endParaRPr lang="en-US" sz="4500" dirty="0">
              <a:solidFill>
                <a:srgbClr val="002060"/>
              </a:solidFill>
            </a:endParaRPr>
          </a:p>
        </p:txBody>
      </p:sp>
    </p:spTree>
    <p:extLst>
      <p:ext uri="{BB962C8B-B14F-4D97-AF65-F5344CB8AC3E}">
        <p14:creationId xmlns:p14="http://schemas.microsoft.com/office/powerpoint/2010/main" val="350881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Fulfill Everyone’s Dream</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7</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785839"/>
          </a:xfrm>
        </p:spPr>
        <p:txBody>
          <a:bodyPr>
            <a:normAutofit fontScale="47500" lnSpcReduction="20000"/>
          </a:bodyPr>
          <a:lstStyle/>
          <a:p>
            <a:r>
              <a:rPr lang="en-US" sz="5900" dirty="0" smtClean="0">
                <a:solidFill>
                  <a:srgbClr val="002060"/>
                </a:solidFill>
              </a:rPr>
              <a:t>What is the deepest desire or wish in each person’s heart for transforming the world? </a:t>
            </a:r>
          </a:p>
          <a:p>
            <a:r>
              <a:rPr lang="en-US" sz="5800" dirty="0">
                <a:solidFill>
                  <a:srgbClr val="002060"/>
                </a:solidFill>
              </a:rPr>
              <a:t>Find out why </a:t>
            </a:r>
            <a:r>
              <a:rPr lang="en-US" sz="5800" dirty="0" smtClean="0">
                <a:solidFill>
                  <a:srgbClr val="002060"/>
                </a:solidFill>
              </a:rPr>
              <a:t>everyone joined </a:t>
            </a:r>
            <a:r>
              <a:rPr lang="en-US" sz="5800" dirty="0">
                <a:solidFill>
                  <a:srgbClr val="002060"/>
                </a:solidFill>
              </a:rPr>
              <a:t>your event, gathering, training, etc.</a:t>
            </a:r>
          </a:p>
          <a:p>
            <a:pPr lvl="1"/>
            <a:r>
              <a:rPr lang="en-US" sz="5500" dirty="0">
                <a:solidFill>
                  <a:srgbClr val="002060"/>
                </a:solidFill>
              </a:rPr>
              <a:t>Every </a:t>
            </a:r>
            <a:r>
              <a:rPr lang="en-US" sz="5500" dirty="0" smtClean="0">
                <a:solidFill>
                  <a:srgbClr val="002060"/>
                </a:solidFill>
              </a:rPr>
              <a:t>event ask, </a:t>
            </a:r>
            <a:r>
              <a:rPr lang="en-US" sz="5500" dirty="0">
                <a:solidFill>
                  <a:srgbClr val="002060"/>
                </a:solidFill>
              </a:rPr>
              <a:t>“What brought you here today?” </a:t>
            </a:r>
          </a:p>
          <a:p>
            <a:r>
              <a:rPr lang="en-US" sz="5900" dirty="0" smtClean="0">
                <a:solidFill>
                  <a:srgbClr val="002060"/>
                </a:solidFill>
              </a:rPr>
              <a:t>Ask </a:t>
            </a:r>
            <a:r>
              <a:rPr lang="en-US" sz="5900" dirty="0" smtClean="0">
                <a:solidFill>
                  <a:srgbClr val="002060"/>
                </a:solidFill>
              </a:rPr>
              <a:t>s</a:t>
            </a:r>
            <a:r>
              <a:rPr lang="en-US" sz="5900" dirty="0" smtClean="0">
                <a:solidFill>
                  <a:srgbClr val="002060"/>
                </a:solidFill>
              </a:rPr>
              <a:t>tudents, </a:t>
            </a:r>
            <a:r>
              <a:rPr lang="en-US" sz="5900" dirty="0" err="1" smtClean="0">
                <a:solidFill>
                  <a:srgbClr val="002060"/>
                </a:solidFill>
              </a:rPr>
              <a:t>DCiTs</a:t>
            </a:r>
            <a:r>
              <a:rPr lang="en-US" sz="5900" dirty="0" smtClean="0">
                <a:solidFill>
                  <a:srgbClr val="002060"/>
                </a:solidFill>
              </a:rPr>
              <a:t>, and DCs, “What do you really want to do with SH?”</a:t>
            </a:r>
          </a:p>
          <a:p>
            <a:pPr lvl="1"/>
            <a:r>
              <a:rPr lang="en-US" sz="5500" dirty="0" smtClean="0">
                <a:solidFill>
                  <a:srgbClr val="002060"/>
                </a:solidFill>
              </a:rPr>
              <a:t>Help vets </a:t>
            </a:r>
            <a:r>
              <a:rPr lang="en-US" sz="5500" dirty="0">
                <a:solidFill>
                  <a:srgbClr val="002060"/>
                </a:solidFill>
              </a:rPr>
              <a:t>with PTSD – Rene’s </a:t>
            </a:r>
            <a:r>
              <a:rPr lang="en-US" sz="5500" dirty="0" smtClean="0">
                <a:solidFill>
                  <a:srgbClr val="002060"/>
                </a:solidFill>
              </a:rPr>
              <a:t>dream</a:t>
            </a:r>
          </a:p>
          <a:p>
            <a:pPr lvl="1"/>
            <a:r>
              <a:rPr lang="en-US" sz="5500" dirty="0" smtClean="0">
                <a:solidFill>
                  <a:srgbClr val="002060"/>
                </a:solidFill>
              </a:rPr>
              <a:t>Live active, pain-free, outdoor life – </a:t>
            </a:r>
            <a:r>
              <a:rPr lang="en-US" sz="5500" dirty="0" err="1" smtClean="0">
                <a:solidFill>
                  <a:srgbClr val="002060"/>
                </a:solidFill>
              </a:rPr>
              <a:t>Aakara’s</a:t>
            </a:r>
            <a:r>
              <a:rPr lang="en-US" sz="5500" dirty="0" smtClean="0">
                <a:solidFill>
                  <a:srgbClr val="002060"/>
                </a:solidFill>
              </a:rPr>
              <a:t> wish</a:t>
            </a:r>
            <a:endParaRPr lang="en-US" sz="5500" dirty="0">
              <a:solidFill>
                <a:srgbClr val="002060"/>
              </a:solidFill>
            </a:endParaRPr>
          </a:p>
          <a:p>
            <a:pPr lvl="1"/>
            <a:r>
              <a:rPr lang="en-US" sz="5500" dirty="0" smtClean="0">
                <a:solidFill>
                  <a:srgbClr val="002060"/>
                </a:solidFill>
              </a:rPr>
              <a:t>Bring joy to residents of assisted </a:t>
            </a:r>
            <a:r>
              <a:rPr lang="en-US" sz="5500" dirty="0">
                <a:solidFill>
                  <a:srgbClr val="002060"/>
                </a:solidFill>
              </a:rPr>
              <a:t>l</a:t>
            </a:r>
            <a:r>
              <a:rPr lang="en-US" sz="5500" dirty="0" smtClean="0">
                <a:solidFill>
                  <a:srgbClr val="002060"/>
                </a:solidFill>
              </a:rPr>
              <a:t>iving facilities </a:t>
            </a:r>
            <a:r>
              <a:rPr lang="en-US" sz="5500" dirty="0">
                <a:solidFill>
                  <a:srgbClr val="002060"/>
                </a:solidFill>
              </a:rPr>
              <a:t>– Patrick </a:t>
            </a:r>
            <a:r>
              <a:rPr lang="en-US" sz="5500" dirty="0" smtClean="0">
                <a:solidFill>
                  <a:srgbClr val="002060"/>
                </a:solidFill>
              </a:rPr>
              <a:t>Sr.’s wish</a:t>
            </a:r>
          </a:p>
          <a:p>
            <a:pPr lvl="1"/>
            <a:r>
              <a:rPr lang="en-US" sz="5500" dirty="0" smtClean="0">
                <a:solidFill>
                  <a:srgbClr val="002060"/>
                </a:solidFill>
              </a:rPr>
              <a:t>Heal her husband’s kidney condition – Harumi’s dream</a:t>
            </a:r>
            <a:endParaRPr lang="en-US" sz="5500" dirty="0">
              <a:solidFill>
                <a:srgbClr val="002060"/>
              </a:solidFill>
            </a:endParaRPr>
          </a:p>
          <a:p>
            <a:pPr lvl="1"/>
            <a:r>
              <a:rPr lang="en-US" sz="5500" dirty="0" smtClean="0">
                <a:solidFill>
                  <a:srgbClr val="002060"/>
                </a:solidFill>
              </a:rPr>
              <a:t>Go </a:t>
            </a:r>
            <a:r>
              <a:rPr lang="en-US" sz="5500" dirty="0">
                <a:solidFill>
                  <a:srgbClr val="002060"/>
                </a:solidFill>
              </a:rPr>
              <a:t>home to </a:t>
            </a:r>
            <a:r>
              <a:rPr lang="en-US" sz="5500" dirty="0" smtClean="0">
                <a:solidFill>
                  <a:srgbClr val="002060"/>
                </a:solidFill>
              </a:rPr>
              <a:t>die – wish of highly regarded musician and singer in Hawaii</a:t>
            </a:r>
          </a:p>
          <a:p>
            <a:r>
              <a:rPr lang="en-US" sz="5900" dirty="0">
                <a:solidFill>
                  <a:srgbClr val="002060"/>
                </a:solidFill>
              </a:rPr>
              <a:t>Embrace </a:t>
            </a:r>
            <a:r>
              <a:rPr lang="en-US" sz="5900" dirty="0">
                <a:solidFill>
                  <a:srgbClr val="002060"/>
                </a:solidFill>
              </a:rPr>
              <a:t>their </a:t>
            </a:r>
            <a:r>
              <a:rPr lang="en-US" sz="5900" dirty="0">
                <a:solidFill>
                  <a:srgbClr val="002060"/>
                </a:solidFill>
              </a:rPr>
              <a:t>idea </a:t>
            </a:r>
          </a:p>
          <a:p>
            <a:r>
              <a:rPr lang="en-US" sz="5900" dirty="0" smtClean="0">
                <a:solidFill>
                  <a:srgbClr val="002060"/>
                </a:solidFill>
              </a:rPr>
              <a:t>Go beyond helping them fulfill their dream and make their dream your dream</a:t>
            </a:r>
            <a:endParaRPr lang="en-US" sz="5500" dirty="0" smtClean="0">
              <a:solidFill>
                <a:srgbClr val="002060"/>
              </a:solidFill>
            </a:endParaRPr>
          </a:p>
        </p:txBody>
      </p:sp>
    </p:spTree>
    <p:extLst>
      <p:ext uri="{BB962C8B-B14F-4D97-AF65-F5344CB8AC3E}">
        <p14:creationId xmlns:p14="http://schemas.microsoft.com/office/powerpoint/2010/main" val="370189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Make Everyone Shine</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8</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fontScale="47500" lnSpcReduction="20000"/>
          </a:bodyPr>
          <a:lstStyle/>
          <a:p>
            <a:r>
              <a:rPr lang="en-US" sz="5100" dirty="0" smtClean="0">
                <a:solidFill>
                  <a:srgbClr val="002060"/>
                </a:solidFill>
                <a:ea typeface="Calibri"/>
                <a:cs typeface="Calibri"/>
              </a:rPr>
              <a:t>Help everyone to shine </a:t>
            </a:r>
          </a:p>
          <a:p>
            <a:pPr lvl="1"/>
            <a:r>
              <a:rPr lang="en-US" sz="4700" dirty="0" smtClean="0">
                <a:solidFill>
                  <a:srgbClr val="002060"/>
                </a:solidFill>
                <a:ea typeface="Calibri"/>
                <a:cs typeface="Calibri"/>
              </a:rPr>
              <a:t>H</a:t>
            </a:r>
            <a:r>
              <a:rPr lang="en-US" sz="4700" dirty="0" smtClean="0">
                <a:solidFill>
                  <a:srgbClr val="002060"/>
                </a:solidFill>
                <a:ea typeface="Calibri"/>
                <a:cs typeface="Calibri"/>
              </a:rPr>
              <a:t>ow is the program at Oahu Care going?  </a:t>
            </a:r>
          </a:p>
          <a:p>
            <a:pPr lvl="1"/>
            <a:r>
              <a:rPr lang="en-US" sz="4700" dirty="0" smtClean="0">
                <a:solidFill>
                  <a:srgbClr val="002060"/>
                </a:solidFill>
                <a:ea typeface="Calibri"/>
                <a:cs typeface="Calibri"/>
              </a:rPr>
              <a:t>Are you ready to expand</a:t>
            </a:r>
            <a:r>
              <a:rPr lang="en-US" sz="4700" dirty="0">
                <a:solidFill>
                  <a:srgbClr val="002060"/>
                </a:solidFill>
                <a:ea typeface="Calibri"/>
                <a:cs typeface="Calibri"/>
              </a:rPr>
              <a:t>? </a:t>
            </a:r>
            <a:r>
              <a:rPr lang="en-US" sz="4700" dirty="0" smtClean="0">
                <a:solidFill>
                  <a:srgbClr val="002060"/>
                </a:solidFill>
                <a:ea typeface="Calibri"/>
                <a:cs typeface="Calibri"/>
              </a:rPr>
              <a:t> What do you need? How can I support you?</a:t>
            </a:r>
          </a:p>
          <a:p>
            <a:pPr lvl="1"/>
            <a:r>
              <a:rPr lang="en-US" sz="4700" dirty="0" smtClean="0">
                <a:solidFill>
                  <a:srgbClr val="002060"/>
                </a:solidFill>
                <a:ea typeface="Calibri"/>
                <a:cs typeface="Calibri"/>
              </a:rPr>
              <a:t>Ask </a:t>
            </a:r>
            <a:r>
              <a:rPr lang="en-US" sz="4700" dirty="0">
                <a:solidFill>
                  <a:srgbClr val="002060"/>
                </a:solidFill>
                <a:ea typeface="Calibri"/>
                <a:cs typeface="Calibri"/>
              </a:rPr>
              <a:t>community members for </a:t>
            </a:r>
            <a:r>
              <a:rPr lang="en-US" sz="4700" dirty="0" smtClean="0">
                <a:solidFill>
                  <a:srgbClr val="002060"/>
                </a:solidFill>
                <a:ea typeface="Calibri"/>
                <a:cs typeface="Calibri"/>
              </a:rPr>
              <a:t>help so others can shine</a:t>
            </a:r>
          </a:p>
          <a:p>
            <a:pPr lvl="2"/>
            <a:r>
              <a:rPr lang="en-US" sz="4300" dirty="0" smtClean="0">
                <a:solidFill>
                  <a:srgbClr val="002060"/>
                </a:solidFill>
                <a:ea typeface="Calibri"/>
                <a:cs typeface="Calibri"/>
              </a:rPr>
              <a:t>Do </a:t>
            </a:r>
            <a:r>
              <a:rPr lang="en-US" sz="4300" dirty="0">
                <a:solidFill>
                  <a:srgbClr val="002060"/>
                </a:solidFill>
                <a:ea typeface="Calibri"/>
                <a:cs typeface="Calibri"/>
              </a:rPr>
              <a:t>you know someone or a program for girls coming out of juvenile detention? </a:t>
            </a:r>
            <a:endParaRPr lang="en-US" sz="4300" dirty="0" smtClean="0">
              <a:solidFill>
                <a:srgbClr val="002060"/>
              </a:solidFill>
              <a:ea typeface="Calibri"/>
              <a:cs typeface="Calibri"/>
            </a:endParaRPr>
          </a:p>
          <a:p>
            <a:pPr lvl="2"/>
            <a:r>
              <a:rPr lang="en-US" sz="4300" dirty="0" smtClean="0">
                <a:solidFill>
                  <a:srgbClr val="002060"/>
                </a:solidFill>
                <a:ea typeface="Calibri"/>
                <a:cs typeface="Calibri"/>
              </a:rPr>
              <a:t>Do </a:t>
            </a:r>
            <a:r>
              <a:rPr lang="en-US" sz="4300" dirty="0">
                <a:solidFill>
                  <a:srgbClr val="002060"/>
                </a:solidFill>
                <a:ea typeface="Calibri"/>
                <a:cs typeface="Calibri"/>
              </a:rPr>
              <a:t>you know any organizations that hold silent auctions? </a:t>
            </a:r>
            <a:endParaRPr lang="en-US" sz="4300" dirty="0" smtClean="0">
              <a:solidFill>
                <a:srgbClr val="002060"/>
              </a:solidFill>
              <a:ea typeface="Calibri"/>
              <a:cs typeface="Calibri"/>
            </a:endParaRPr>
          </a:p>
          <a:p>
            <a:r>
              <a:rPr lang="en-US" sz="5200" dirty="0">
                <a:solidFill>
                  <a:srgbClr val="002060"/>
                </a:solidFill>
                <a:ea typeface="Calibri"/>
                <a:cs typeface="Calibri"/>
              </a:rPr>
              <a:t>Empower them </a:t>
            </a:r>
          </a:p>
          <a:p>
            <a:pPr lvl="1"/>
            <a:r>
              <a:rPr lang="en-US" sz="4700" dirty="0" smtClean="0">
                <a:solidFill>
                  <a:srgbClr val="002060"/>
                </a:solidFill>
                <a:ea typeface="Calibri"/>
                <a:cs typeface="Calibri"/>
              </a:rPr>
              <a:t>Give them blessings, treasures, teachings, time, guidance</a:t>
            </a:r>
          </a:p>
          <a:p>
            <a:pPr lvl="1"/>
            <a:r>
              <a:rPr lang="en-US" sz="4700" dirty="0" smtClean="0">
                <a:solidFill>
                  <a:srgbClr val="002060"/>
                </a:solidFill>
                <a:ea typeface="Calibri"/>
                <a:cs typeface="Calibri"/>
              </a:rPr>
              <a:t>Teach them how to use flows and Divine Guidance</a:t>
            </a:r>
          </a:p>
          <a:p>
            <a:pPr lvl="1"/>
            <a:r>
              <a:rPr lang="en-US" sz="4700" dirty="0" smtClean="0">
                <a:solidFill>
                  <a:srgbClr val="002060"/>
                </a:solidFill>
                <a:ea typeface="Calibri"/>
                <a:cs typeface="Calibri"/>
              </a:rPr>
              <a:t>Create committees, sub-committees</a:t>
            </a:r>
          </a:p>
          <a:p>
            <a:pPr lvl="1"/>
            <a:r>
              <a:rPr lang="en-US" sz="4700" dirty="0" smtClean="0">
                <a:solidFill>
                  <a:srgbClr val="002060"/>
                </a:solidFill>
                <a:ea typeface="Calibri"/>
                <a:cs typeface="Calibri"/>
              </a:rPr>
              <a:t>Send Divine Orders</a:t>
            </a:r>
          </a:p>
          <a:p>
            <a:pPr lvl="1"/>
            <a:r>
              <a:rPr lang="en-US" sz="4700" dirty="0" smtClean="0">
                <a:solidFill>
                  <a:srgbClr val="002060"/>
                </a:solidFill>
                <a:ea typeface="Calibri"/>
                <a:cs typeface="Calibri"/>
              </a:rPr>
              <a:t>Assign a DC to mentor to them</a:t>
            </a:r>
          </a:p>
          <a:p>
            <a:r>
              <a:rPr lang="en-US" sz="5100" dirty="0" smtClean="0">
                <a:solidFill>
                  <a:srgbClr val="002060"/>
                </a:solidFill>
                <a:ea typeface="Calibri"/>
                <a:cs typeface="Calibri"/>
              </a:rPr>
              <a:t>Continually ask “How can I help them shine?”</a:t>
            </a:r>
          </a:p>
          <a:p>
            <a:r>
              <a:rPr lang="en-US" sz="5100" dirty="0" smtClean="0">
                <a:solidFill>
                  <a:srgbClr val="002060"/>
                </a:solidFill>
                <a:ea typeface="Calibri"/>
                <a:cs typeface="Calibri"/>
              </a:rPr>
              <a:t>Then, do everything you can to make them shine</a:t>
            </a:r>
          </a:p>
          <a:p>
            <a:r>
              <a:rPr lang="en-US" sz="5100" dirty="0" smtClean="0">
                <a:solidFill>
                  <a:srgbClr val="002060"/>
                </a:solidFill>
                <a:ea typeface="Calibri"/>
                <a:cs typeface="Calibri"/>
              </a:rPr>
              <a:t>Their hearts will open</a:t>
            </a:r>
          </a:p>
          <a:p>
            <a:r>
              <a:rPr lang="en-US" sz="5100" dirty="0" smtClean="0">
                <a:solidFill>
                  <a:srgbClr val="002060"/>
                </a:solidFill>
                <a:ea typeface="Calibri"/>
                <a:cs typeface="Calibri"/>
              </a:rPr>
              <a:t>They will be forever </a:t>
            </a:r>
            <a:r>
              <a:rPr lang="en-US" sz="5100" dirty="0" smtClean="0">
                <a:solidFill>
                  <a:srgbClr val="002060"/>
                </a:solidFill>
                <a:ea typeface="Calibri"/>
                <a:cs typeface="Calibri"/>
              </a:rPr>
              <a:t>connected to the Mission</a:t>
            </a:r>
            <a:endParaRPr lang="en-US" sz="4500" dirty="0" smtClean="0">
              <a:solidFill>
                <a:srgbClr val="002060"/>
              </a:solidFill>
              <a:ea typeface="Calibri"/>
              <a:cs typeface="Calibri"/>
            </a:endParaRPr>
          </a:p>
        </p:txBody>
      </p:sp>
    </p:spTree>
    <p:extLst>
      <p:ext uri="{BB962C8B-B14F-4D97-AF65-F5344CB8AC3E}">
        <p14:creationId xmlns:p14="http://schemas.microsoft.com/office/powerpoint/2010/main" val="1006267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1500"/>
            <a:ext cx="10972800" cy="580653"/>
          </a:xfrm>
        </p:spPr>
        <p:txBody>
          <a:bodyPr>
            <a:normAutofit fontScale="90000"/>
          </a:bodyPr>
          <a:lstStyle/>
          <a:p>
            <a:r>
              <a:rPr lang="en-US" dirty="0" smtClean="0">
                <a:solidFill>
                  <a:srgbClr val="002060"/>
                </a:solidFill>
              </a:rPr>
              <a:t>Treat Everyone as a Teacher</a:t>
            </a:r>
            <a:endParaRPr lang="en-US" dirty="0">
              <a:solidFill>
                <a:srgbClr val="002060"/>
              </a:solidFill>
            </a:endParaRPr>
          </a:p>
        </p:txBody>
      </p:sp>
      <p:sp>
        <p:nvSpPr>
          <p:cNvPr id="5" name="Slide Number Placeholder 4"/>
          <p:cNvSpPr>
            <a:spLocks noGrp="1"/>
          </p:cNvSpPr>
          <p:nvPr>
            <p:ph type="sldNum" sz="quarter" idx="12"/>
          </p:nvPr>
        </p:nvSpPr>
        <p:spPr>
          <a:xfrm>
            <a:off x="1212901" y="6383448"/>
            <a:ext cx="2844800" cy="365125"/>
          </a:xfrm>
        </p:spPr>
        <p:txBody>
          <a:bodyPr/>
          <a:lstStyle/>
          <a:p>
            <a:fld id="{57EADCEC-5DE6-164B-9EAD-13A3E52302D4}" type="slidenum">
              <a:rPr lang="en-US" smtClean="0">
                <a:solidFill>
                  <a:srgbClr val="9E7001">
                    <a:lumMod val="50000"/>
                  </a:srgbClr>
                </a:solidFill>
              </a:rPr>
              <a:pPr/>
              <a:t>9</a:t>
            </a:fld>
            <a:endParaRPr lang="en-US" dirty="0">
              <a:solidFill>
                <a:srgbClr val="9E7001">
                  <a:lumMod val="50000"/>
                </a:srgbClr>
              </a:solidFill>
            </a:endParaRPr>
          </a:p>
        </p:txBody>
      </p:sp>
      <p:sp>
        <p:nvSpPr>
          <p:cNvPr id="6" name="Footer Placeholder 5"/>
          <p:cNvSpPr>
            <a:spLocks noGrp="1"/>
          </p:cNvSpPr>
          <p:nvPr>
            <p:ph type="ftr" sz="quarter" idx="3"/>
          </p:nvPr>
        </p:nvSpPr>
        <p:spPr/>
        <p:txBody>
          <a:bodyPr/>
          <a:lstStyle/>
          <a:p>
            <a:r>
              <a:rPr lang="en-US" dirty="0" smtClean="0">
                <a:solidFill>
                  <a:srgbClr val="9E7001">
                    <a:lumMod val="50000"/>
                  </a:srgbClr>
                </a:solidFill>
              </a:rPr>
              <a:t>© 2014 Universal Soul Service Corporation</a:t>
            </a:r>
          </a:p>
        </p:txBody>
      </p:sp>
      <p:sp>
        <p:nvSpPr>
          <p:cNvPr id="8" name="Content Placeholder 2"/>
          <p:cNvSpPr>
            <a:spLocks noGrp="1"/>
          </p:cNvSpPr>
          <p:nvPr>
            <p:ph sz="half" idx="1"/>
          </p:nvPr>
        </p:nvSpPr>
        <p:spPr>
          <a:xfrm>
            <a:off x="508000" y="1072161"/>
            <a:ext cx="11170024" cy="5634506"/>
          </a:xfrm>
        </p:spPr>
        <p:txBody>
          <a:bodyPr>
            <a:normAutofit fontScale="77500" lnSpcReduction="20000"/>
          </a:bodyPr>
          <a:lstStyle/>
          <a:p>
            <a:r>
              <a:rPr lang="en-US" sz="4000" dirty="0">
                <a:solidFill>
                  <a:srgbClr val="002060"/>
                </a:solidFill>
                <a:ea typeface="Calibri"/>
                <a:cs typeface="Calibri"/>
              </a:rPr>
              <a:t>Everyone has a perspective, </a:t>
            </a:r>
            <a:r>
              <a:rPr lang="en-US" sz="4000" dirty="0" smtClean="0">
                <a:solidFill>
                  <a:srgbClr val="002060"/>
                </a:solidFill>
                <a:ea typeface="Calibri"/>
                <a:cs typeface="Calibri"/>
              </a:rPr>
              <a:t>world </a:t>
            </a:r>
            <a:r>
              <a:rPr lang="en-US" sz="4000" dirty="0">
                <a:solidFill>
                  <a:srgbClr val="002060"/>
                </a:solidFill>
                <a:ea typeface="Calibri"/>
                <a:cs typeface="Calibri"/>
              </a:rPr>
              <a:t>view, experiences and knowledge </a:t>
            </a:r>
            <a:r>
              <a:rPr lang="en-US" sz="4000" dirty="0" smtClean="0">
                <a:solidFill>
                  <a:srgbClr val="002060"/>
                </a:solidFill>
                <a:ea typeface="Calibri"/>
                <a:cs typeface="Calibri"/>
              </a:rPr>
              <a:t>that would enable the Mission to connect </a:t>
            </a:r>
            <a:r>
              <a:rPr lang="en-US" sz="4000" dirty="0">
                <a:solidFill>
                  <a:srgbClr val="002060"/>
                </a:solidFill>
                <a:ea typeface="Calibri"/>
                <a:cs typeface="Calibri"/>
              </a:rPr>
              <a:t>with all souls</a:t>
            </a:r>
          </a:p>
          <a:p>
            <a:r>
              <a:rPr lang="en-US" sz="4000" dirty="0">
                <a:solidFill>
                  <a:srgbClr val="002060"/>
                </a:solidFill>
                <a:ea typeface="Calibri"/>
                <a:cs typeface="Calibri"/>
              </a:rPr>
              <a:t>Learn </a:t>
            </a:r>
            <a:r>
              <a:rPr lang="en-US" sz="4000" dirty="0" smtClean="0">
                <a:solidFill>
                  <a:srgbClr val="002060"/>
                </a:solidFill>
                <a:ea typeface="Calibri"/>
                <a:cs typeface="Calibri"/>
              </a:rPr>
              <a:t>about each </a:t>
            </a:r>
            <a:r>
              <a:rPr lang="en-US" sz="4000" dirty="0">
                <a:solidFill>
                  <a:srgbClr val="002060"/>
                </a:solidFill>
                <a:ea typeface="Calibri"/>
                <a:cs typeface="Calibri"/>
              </a:rPr>
              <a:t>person </a:t>
            </a:r>
            <a:endParaRPr lang="en-US" sz="4000" dirty="0" smtClean="0">
              <a:solidFill>
                <a:srgbClr val="002060"/>
              </a:solidFill>
              <a:ea typeface="Calibri"/>
              <a:cs typeface="Calibri"/>
            </a:endParaRPr>
          </a:p>
          <a:p>
            <a:pPr lvl="1"/>
            <a:r>
              <a:rPr lang="en-US" sz="3600" dirty="0" smtClean="0">
                <a:solidFill>
                  <a:srgbClr val="002060"/>
                </a:solidFill>
                <a:ea typeface="Calibri"/>
                <a:cs typeface="Calibri"/>
              </a:rPr>
              <a:t>Follow </a:t>
            </a:r>
            <a:r>
              <a:rPr lang="en-US" sz="3600" dirty="0">
                <a:solidFill>
                  <a:srgbClr val="002060"/>
                </a:solidFill>
                <a:ea typeface="Calibri"/>
                <a:cs typeface="Calibri"/>
              </a:rPr>
              <a:t>Master Sha’s </a:t>
            </a:r>
            <a:r>
              <a:rPr lang="en-US" sz="3600" dirty="0">
                <a:solidFill>
                  <a:srgbClr val="002060"/>
                </a:solidFill>
                <a:ea typeface="Calibri"/>
                <a:cs typeface="Calibri"/>
              </a:rPr>
              <a:t>example of asking everyone “What do you do</a:t>
            </a:r>
            <a:r>
              <a:rPr lang="en-US" sz="3600" dirty="0" smtClean="0">
                <a:solidFill>
                  <a:srgbClr val="002060"/>
                </a:solidFill>
                <a:ea typeface="Calibri"/>
                <a:cs typeface="Calibri"/>
              </a:rPr>
              <a:t>?” </a:t>
            </a:r>
          </a:p>
          <a:p>
            <a:pPr lvl="1"/>
            <a:r>
              <a:rPr lang="en-US" sz="3600" dirty="0" smtClean="0">
                <a:solidFill>
                  <a:srgbClr val="002060"/>
                </a:solidFill>
                <a:ea typeface="Calibri"/>
                <a:cs typeface="Calibri"/>
              </a:rPr>
              <a:t>What is your training? </a:t>
            </a:r>
            <a:endParaRPr lang="en-US" sz="3600" dirty="0">
              <a:solidFill>
                <a:srgbClr val="002060"/>
              </a:solidFill>
              <a:ea typeface="Calibri"/>
              <a:cs typeface="Calibri"/>
            </a:endParaRPr>
          </a:p>
          <a:p>
            <a:r>
              <a:rPr lang="en-US" sz="4000" dirty="0" smtClean="0">
                <a:solidFill>
                  <a:srgbClr val="002060"/>
                </a:solidFill>
                <a:ea typeface="Calibri"/>
                <a:cs typeface="Calibri"/>
              </a:rPr>
              <a:t>Learn from each person</a:t>
            </a:r>
          </a:p>
          <a:p>
            <a:pPr lvl="1"/>
            <a:r>
              <a:rPr lang="en-US" sz="3600" dirty="0" smtClean="0">
                <a:solidFill>
                  <a:srgbClr val="002060"/>
                </a:solidFill>
                <a:ea typeface="Calibri"/>
                <a:cs typeface="Calibri"/>
              </a:rPr>
              <a:t>Give him/her an opportunity to </a:t>
            </a:r>
            <a:r>
              <a:rPr lang="en-US" sz="3600" dirty="0">
                <a:solidFill>
                  <a:srgbClr val="002060"/>
                </a:solidFill>
                <a:ea typeface="Calibri"/>
                <a:cs typeface="Calibri"/>
              </a:rPr>
              <a:t>share their knowledge, wisdom, worldview </a:t>
            </a:r>
            <a:r>
              <a:rPr lang="en-US" sz="3600" dirty="0" smtClean="0">
                <a:solidFill>
                  <a:srgbClr val="002060"/>
                </a:solidFill>
                <a:ea typeface="Calibri"/>
                <a:cs typeface="Calibri"/>
              </a:rPr>
              <a:t>with the Mission</a:t>
            </a:r>
          </a:p>
          <a:p>
            <a:pPr lvl="1"/>
            <a:r>
              <a:rPr lang="en-US" sz="3600" dirty="0" smtClean="0">
                <a:solidFill>
                  <a:srgbClr val="002060"/>
                </a:solidFill>
                <a:ea typeface="Calibri"/>
                <a:cs typeface="Calibri"/>
              </a:rPr>
              <a:t>This will </a:t>
            </a:r>
            <a:r>
              <a:rPr lang="en-US" sz="3600" dirty="0">
                <a:solidFill>
                  <a:srgbClr val="002060"/>
                </a:solidFill>
                <a:ea typeface="Calibri"/>
                <a:cs typeface="Calibri"/>
              </a:rPr>
              <a:t>help them purify and become better BYSY </a:t>
            </a:r>
            <a:r>
              <a:rPr lang="en-US" sz="3600" dirty="0" smtClean="0">
                <a:solidFill>
                  <a:srgbClr val="002060"/>
                </a:solidFill>
                <a:ea typeface="Calibri"/>
                <a:cs typeface="Calibri"/>
              </a:rPr>
              <a:t>team members</a:t>
            </a:r>
          </a:p>
          <a:p>
            <a:r>
              <a:rPr lang="en-US" sz="4000" dirty="0" smtClean="0">
                <a:solidFill>
                  <a:srgbClr val="002060"/>
                </a:solidFill>
              </a:rPr>
              <a:t>Make them a part of the team</a:t>
            </a:r>
          </a:p>
          <a:p>
            <a:pPr lvl="1"/>
            <a:r>
              <a:rPr lang="en-US" sz="3600" dirty="0" smtClean="0">
                <a:solidFill>
                  <a:srgbClr val="002060"/>
                </a:solidFill>
              </a:rPr>
              <a:t>Give them a task or project, e.g., DHH Buddies, Silent Auctions, LPH Community Outreach, to help them become align with the mission and contribute to growing the Mission in their city or area</a:t>
            </a:r>
            <a:endParaRPr lang="en-US" sz="3200" dirty="0"/>
          </a:p>
        </p:txBody>
      </p:sp>
    </p:spTree>
    <p:extLst>
      <p:ext uri="{BB962C8B-B14F-4D97-AF65-F5344CB8AC3E}">
        <p14:creationId xmlns:p14="http://schemas.microsoft.com/office/powerpoint/2010/main" val="53936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USSC">
      <a:dk1>
        <a:srgbClr val="FFFFFF"/>
      </a:dk1>
      <a:lt1>
        <a:srgbClr val="000000"/>
      </a:lt1>
      <a:dk2>
        <a:srgbClr val="D28E11"/>
      </a:dk2>
      <a:lt2>
        <a:srgbClr val="F2E2AB"/>
      </a:lt2>
      <a:accent1>
        <a:srgbClr val="6C1413"/>
      </a:accent1>
      <a:accent2>
        <a:srgbClr val="790A14"/>
      </a:accent2>
      <a:accent3>
        <a:srgbClr val="412510"/>
      </a:accent3>
      <a:accent4>
        <a:srgbClr val="FBC200"/>
      </a:accent4>
      <a:accent5>
        <a:srgbClr val="AE8914"/>
      </a:accent5>
      <a:accent6>
        <a:srgbClr val="9E7001"/>
      </a:accent6>
      <a:hlink>
        <a:srgbClr val="243F8E"/>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14461</TotalTime>
  <Words>2209</Words>
  <Application>Microsoft Office PowerPoint</Application>
  <PresentationFormat>Widescreen</PresentationFormat>
  <Paragraphs>215</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BYSY COMMUNITY outreach &amp; Service  January 4, 2017</vt:lpstr>
      <vt:lpstr>Thank you Dr and Master Sha!</vt:lpstr>
      <vt:lpstr>The Answer is Always “Da Ai”</vt:lpstr>
      <vt:lpstr>Da Ai is the Greatest Love</vt:lpstr>
      <vt:lpstr>Everyone and Everything Needs Da Ai</vt:lpstr>
      <vt:lpstr>Develop Your Da Ai</vt:lpstr>
      <vt:lpstr>Fulfill Everyone’s Dream</vt:lpstr>
      <vt:lpstr>Make Everyone Shine</vt:lpstr>
      <vt:lpstr>Treat Everyone as a Teacher</vt:lpstr>
      <vt:lpstr>Others’ Spiritual Journeys Come First</vt:lpstr>
      <vt:lpstr>Loyal, Committed, BYSY Team</vt:lpstr>
      <vt:lpstr>BYSY Community Service</vt:lpstr>
      <vt:lpstr>BYSY Community Service Continued</vt:lpstr>
      <vt:lpstr>BYSY Community Service Continued</vt:lpstr>
      <vt:lpstr>BYSY Community Service Continued</vt:lpstr>
      <vt:lpstr>Empower Them with Soul Power</vt:lpstr>
      <vt:lpstr>Grow BYSY Team</vt:lpstr>
      <vt:lpstr>Serve! Serve! Serve!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name</dc:title>
  <dc:creator>Mirva Inkeri</dc:creator>
  <cp:lastModifiedBy>Ximena</cp:lastModifiedBy>
  <cp:revision>144</cp:revision>
  <dcterms:created xsi:type="dcterms:W3CDTF">2014-04-25T21:32:48Z</dcterms:created>
  <dcterms:modified xsi:type="dcterms:W3CDTF">2017-01-05T00:10:15Z</dcterms:modified>
</cp:coreProperties>
</file>